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Ex1.xml" ContentType="application/vnd.ms-office.chartex+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01" r:id="rId2"/>
    <p:sldMasterId id="2147483674" r:id="rId3"/>
    <p:sldMasterId id="2147483689" r:id="rId4"/>
    <p:sldMasterId id="2147483716" r:id="rId5"/>
    <p:sldMasterId id="2147483728" r:id="rId6"/>
  </p:sldMasterIdLst>
  <p:notesMasterIdLst>
    <p:notesMasterId r:id="rId41"/>
  </p:notesMasterIdLst>
  <p:sldIdLst>
    <p:sldId id="256" r:id="rId7"/>
    <p:sldId id="263" r:id="rId8"/>
    <p:sldId id="295" r:id="rId9"/>
    <p:sldId id="312" r:id="rId10"/>
    <p:sldId id="338" r:id="rId11"/>
    <p:sldId id="355" r:id="rId12"/>
    <p:sldId id="275" r:id="rId13"/>
    <p:sldId id="341" r:id="rId14"/>
    <p:sldId id="264" r:id="rId15"/>
    <p:sldId id="315" r:id="rId16"/>
    <p:sldId id="340" r:id="rId17"/>
    <p:sldId id="314" r:id="rId18"/>
    <p:sldId id="283" r:id="rId19"/>
    <p:sldId id="313" r:id="rId20"/>
    <p:sldId id="342" r:id="rId21"/>
    <p:sldId id="343" r:id="rId22"/>
    <p:sldId id="324" r:id="rId23"/>
    <p:sldId id="265" r:id="rId24"/>
    <p:sldId id="346" r:id="rId25"/>
    <p:sldId id="347" r:id="rId26"/>
    <p:sldId id="354" r:id="rId27"/>
    <p:sldId id="345" r:id="rId28"/>
    <p:sldId id="348" r:id="rId29"/>
    <p:sldId id="349" r:id="rId30"/>
    <p:sldId id="350" r:id="rId31"/>
    <p:sldId id="351" r:id="rId32"/>
    <p:sldId id="352" r:id="rId33"/>
    <p:sldId id="353" r:id="rId34"/>
    <p:sldId id="344" r:id="rId35"/>
    <p:sldId id="316" r:id="rId36"/>
    <p:sldId id="305" r:id="rId37"/>
    <p:sldId id="309" r:id="rId38"/>
    <p:sldId id="339"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Atkinson" initials="RA" lastIdx="4" clrIdx="0">
    <p:extLst>
      <p:ext uri="{19B8F6BF-5375-455C-9EA6-DF929625EA0E}">
        <p15:presenceInfo xmlns:p15="http://schemas.microsoft.com/office/powerpoint/2012/main" userId="S::roy.atkinson@ubm.com::71e97c40-db90-474b-8789-1019a297f0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681D"/>
    <a:srgbClr val="001C54"/>
    <a:srgbClr val="24BEC0"/>
    <a:srgbClr val="22C0A9"/>
    <a:srgbClr val="28E1C3"/>
    <a:srgbClr val="2CE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52"/>
    <p:restoredTop sz="96973"/>
  </p:normalViewPr>
  <p:slideViewPr>
    <p:cSldViewPr snapToGrid="0" snapToObjects="1">
      <p:cViewPr varScale="1">
        <p:scale>
          <a:sx n="153" d="100"/>
          <a:sy n="153" d="100"/>
        </p:scale>
        <p:origin x="776" y="176"/>
      </p:cViewPr>
      <p:guideLst/>
    </p:cSldViewPr>
  </p:slideViewPr>
  <p:notesTextViewPr>
    <p:cViewPr>
      <p:scale>
        <a:sx n="1" d="1"/>
        <a:sy n="1" d="1"/>
      </p:scale>
      <p:origin x="0" y="0"/>
    </p:cViewPr>
  </p:notesTextViewPr>
  <p:notesViewPr>
    <p:cSldViewPr snapToGrid="0" snapToObjects="1">
      <p:cViewPr varScale="1">
        <p:scale>
          <a:sx n="107" d="100"/>
          <a:sy n="107" d="100"/>
        </p:scale>
        <p:origin x="457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package" Target="../embeddings/Microsoft_Excel_Worksheet1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66101915974644"/>
          <c:y val="2.8437531679247442E-2"/>
          <c:w val="0.53128444735957159"/>
          <c:h val="0.77281852376437199"/>
        </c:manualLayout>
      </c:layout>
      <c:doughnutChart>
        <c:varyColors val="1"/>
        <c:ser>
          <c:idx val="0"/>
          <c:order val="0"/>
          <c:tx>
            <c:strRef>
              <c:f>Sheet1!$B$1</c:f>
              <c:strCache>
                <c:ptCount val="1"/>
                <c:pt idx="0">
                  <c:v>ITSM Process Owner/Manager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9C0-AE40-B713-D913665EBE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09C0-AE40-B713-D913665EBE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EF-AB4F-94FE-E9B9C46E53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EF-AB4F-94FE-E9B9C46E53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5EF-AB4F-94FE-E9B9C46E53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5EF-AB4F-94FE-E9B9C46E53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5EF-AB4F-94FE-E9B9C46E53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5EF-AB4F-94FE-E9B9C46E53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5EF-AB4F-94FE-E9B9C46E53C3}"/>
              </c:ext>
            </c:extLst>
          </c:dPt>
          <c:dLbls>
            <c:dLbl>
              <c:idx val="0"/>
              <c:layout>
                <c:manualLayout>
                  <c:x val="-1.7772511019306748E-2"/>
                  <c:y val="7.497167442710689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09C0-AE40-B713-D913665EBE67}"/>
                </c:ext>
              </c:extLst>
            </c:dLbl>
            <c:dLbl>
              <c:idx val="1"/>
              <c:layout>
                <c:manualLayout>
                  <c:x val="2.1327013223167955E-2"/>
                  <c:y val="7.497167442710689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9C0-AE40-B713-D913665EBE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Less than 1 year</c:v>
                </c:pt>
                <c:pt idx="1">
                  <c:v>1 year</c:v>
                </c:pt>
                <c:pt idx="2">
                  <c:v>2 years</c:v>
                </c:pt>
                <c:pt idx="3">
                  <c:v>3 years</c:v>
                </c:pt>
                <c:pt idx="4">
                  <c:v>4 years</c:v>
                </c:pt>
                <c:pt idx="5">
                  <c:v>5 years</c:v>
                </c:pt>
                <c:pt idx="6">
                  <c:v>5-8 years</c:v>
                </c:pt>
                <c:pt idx="7">
                  <c:v>8-10 years</c:v>
                </c:pt>
                <c:pt idx="8">
                  <c:v>More than 10 years</c:v>
                </c:pt>
              </c:strCache>
            </c:strRef>
          </c:cat>
          <c:val>
            <c:numRef>
              <c:f>Sheet1!$B$2:$B$10</c:f>
              <c:numCache>
                <c:formatCode>0%</c:formatCode>
                <c:ptCount val="9"/>
                <c:pt idx="0">
                  <c:v>1.0999999999999999E-2</c:v>
                </c:pt>
                <c:pt idx="1">
                  <c:v>1.0999999999999999E-2</c:v>
                </c:pt>
                <c:pt idx="2">
                  <c:v>0.1215</c:v>
                </c:pt>
                <c:pt idx="3">
                  <c:v>0.1492</c:v>
                </c:pt>
                <c:pt idx="4">
                  <c:v>0.1105</c:v>
                </c:pt>
                <c:pt idx="5">
                  <c:v>0.2099</c:v>
                </c:pt>
                <c:pt idx="6">
                  <c:v>0.1326</c:v>
                </c:pt>
                <c:pt idx="7">
                  <c:v>0.1492</c:v>
                </c:pt>
                <c:pt idx="8">
                  <c:v>0.105</c:v>
                </c:pt>
              </c:numCache>
            </c:numRef>
          </c:val>
          <c:extLst>
            <c:ext xmlns:c16="http://schemas.microsoft.com/office/drawing/2014/chart" uri="{C3380CC4-5D6E-409C-BE32-E72D297353CC}">
              <c16:uniqueId val="{00000000-09C0-AE40-B713-D913665EBE67}"/>
            </c:ext>
          </c:extLst>
        </c:ser>
        <c:ser>
          <c:idx val="1"/>
          <c:order val="1"/>
          <c:tx>
            <c:strRef>
              <c:f>Sheet1!$C$1</c:f>
              <c:strCache>
                <c:ptCount val="1"/>
                <c:pt idx="0">
                  <c:v>ITSM Service Delivery Manager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3-95EF-AB4F-94FE-E9B9C46E53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5-95EF-AB4F-94FE-E9B9C46E53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95EF-AB4F-94FE-E9B9C46E53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95EF-AB4F-94FE-E9B9C46E53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B-95EF-AB4F-94FE-E9B9C46E53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D-95EF-AB4F-94FE-E9B9C46E53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F-95EF-AB4F-94FE-E9B9C46E53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1-95EF-AB4F-94FE-E9B9C46E53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3-95EF-AB4F-94FE-E9B9C46E53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Less than 1 year</c:v>
                </c:pt>
                <c:pt idx="1">
                  <c:v>1 year</c:v>
                </c:pt>
                <c:pt idx="2">
                  <c:v>2 years</c:v>
                </c:pt>
                <c:pt idx="3">
                  <c:v>3 years</c:v>
                </c:pt>
                <c:pt idx="4">
                  <c:v>4 years</c:v>
                </c:pt>
                <c:pt idx="5">
                  <c:v>5 years</c:v>
                </c:pt>
                <c:pt idx="6">
                  <c:v>5-8 years</c:v>
                </c:pt>
                <c:pt idx="7">
                  <c:v>8-10 years</c:v>
                </c:pt>
                <c:pt idx="8">
                  <c:v>More than 10 years</c:v>
                </c:pt>
              </c:strCache>
            </c:strRef>
          </c:cat>
          <c:val>
            <c:numRef>
              <c:f>Sheet1!$C$2:$C$10</c:f>
              <c:numCache>
                <c:formatCode>0%</c:formatCode>
                <c:ptCount val="9"/>
                <c:pt idx="0">
                  <c:v>2.2100000000000002E-2</c:v>
                </c:pt>
                <c:pt idx="1">
                  <c:v>2.2100000000000002E-2</c:v>
                </c:pt>
                <c:pt idx="2">
                  <c:v>8.8200000000000001E-2</c:v>
                </c:pt>
                <c:pt idx="3">
                  <c:v>0.125</c:v>
                </c:pt>
                <c:pt idx="4">
                  <c:v>0.1103</c:v>
                </c:pt>
                <c:pt idx="5">
                  <c:v>0.25</c:v>
                </c:pt>
                <c:pt idx="6">
                  <c:v>0.1618</c:v>
                </c:pt>
                <c:pt idx="7">
                  <c:v>0.10290000000000001</c:v>
                </c:pt>
                <c:pt idx="8">
                  <c:v>0.1176</c:v>
                </c:pt>
              </c:numCache>
            </c:numRef>
          </c:val>
          <c:extLst>
            <c:ext xmlns:c16="http://schemas.microsoft.com/office/drawing/2014/chart" uri="{C3380CC4-5D6E-409C-BE32-E72D297353CC}">
              <c16:uniqueId val="{00000002-09C0-AE40-B713-D913665EBE67}"/>
            </c:ext>
          </c:extLst>
        </c:ser>
        <c:ser>
          <c:idx val="2"/>
          <c:order val="2"/>
          <c:tx>
            <c:strRef>
              <c:f>Sheet1!$D$1</c:f>
              <c:strCache>
                <c:ptCount val="1"/>
                <c:pt idx="0">
                  <c:v>Business Relationship Manager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09C0-AE40-B713-D913665EBE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7-95EF-AB4F-94FE-E9B9C46E53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9-95EF-AB4F-94FE-E9B9C46E53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B-95EF-AB4F-94FE-E9B9C46E53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D-95EF-AB4F-94FE-E9B9C46E53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F-95EF-AB4F-94FE-E9B9C46E53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1-95EF-AB4F-94FE-E9B9C46E53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3-95EF-AB4F-94FE-E9B9C46E53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5-95EF-AB4F-94FE-E9B9C46E53C3}"/>
              </c:ext>
            </c:extLst>
          </c:dPt>
          <c:dLbls>
            <c:dLbl>
              <c:idx val="0"/>
              <c:layout>
                <c:manualLayout>
                  <c:x val="9.0639806198464096E-2"/>
                  <c:y val="-3.619322213722402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C0-AE40-B713-D913665EBE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Less than 1 year</c:v>
                </c:pt>
                <c:pt idx="1">
                  <c:v>1 year</c:v>
                </c:pt>
                <c:pt idx="2">
                  <c:v>2 years</c:v>
                </c:pt>
                <c:pt idx="3">
                  <c:v>3 years</c:v>
                </c:pt>
                <c:pt idx="4">
                  <c:v>4 years</c:v>
                </c:pt>
                <c:pt idx="5">
                  <c:v>5 years</c:v>
                </c:pt>
                <c:pt idx="6">
                  <c:v>5-8 years</c:v>
                </c:pt>
                <c:pt idx="7">
                  <c:v>8-10 years</c:v>
                </c:pt>
                <c:pt idx="8">
                  <c:v>More than 10 years</c:v>
                </c:pt>
              </c:strCache>
            </c:strRef>
          </c:cat>
          <c:val>
            <c:numRef>
              <c:f>Sheet1!$D$2:$D$10</c:f>
              <c:numCache>
                <c:formatCode>0%</c:formatCode>
                <c:ptCount val="9"/>
                <c:pt idx="0">
                  <c:v>1.12E-2</c:v>
                </c:pt>
                <c:pt idx="1">
                  <c:v>5.62E-2</c:v>
                </c:pt>
                <c:pt idx="2">
                  <c:v>0.1124</c:v>
                </c:pt>
                <c:pt idx="3">
                  <c:v>0.16850000000000001</c:v>
                </c:pt>
                <c:pt idx="4">
                  <c:v>4.4900000000000002E-2</c:v>
                </c:pt>
                <c:pt idx="5">
                  <c:v>0.1573</c:v>
                </c:pt>
                <c:pt idx="6">
                  <c:v>0.1011</c:v>
                </c:pt>
                <c:pt idx="7">
                  <c:v>0.1573</c:v>
                </c:pt>
                <c:pt idx="8">
                  <c:v>0.191</c:v>
                </c:pt>
              </c:numCache>
            </c:numRef>
          </c:val>
          <c:extLst>
            <c:ext xmlns:c16="http://schemas.microsoft.com/office/drawing/2014/chart" uri="{C3380CC4-5D6E-409C-BE32-E72D297353CC}">
              <c16:uniqueId val="{00000003-09C0-AE40-B713-D913665EBE6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5379299670704764"/>
          <c:y val="0.82710835697020801"/>
          <c:w val="0.69146599006110809"/>
          <c:h val="0.152209801808521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Business Area</a:t>
            </a:r>
            <a:r>
              <a:rPr lang="en-US" b="1" baseline="0" dirty="0"/>
              <a:t> Targets for Service Management Solutions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operations</c:v>
                </c:pt>
                <c:pt idx="1">
                  <c:v>Security</c:v>
                </c:pt>
                <c:pt idx="2">
                  <c:v>Customer service/support</c:v>
                </c:pt>
                <c:pt idx="3">
                  <c:v>HR</c:v>
                </c:pt>
                <c:pt idx="4">
                  <c:v>Finance</c:v>
                </c:pt>
                <c:pt idx="5">
                  <c:v>Procurement</c:v>
                </c:pt>
                <c:pt idx="6">
                  <c:v>Facilities</c:v>
                </c:pt>
                <c:pt idx="7">
                  <c:v>Learning and development</c:v>
                </c:pt>
                <c:pt idx="8">
                  <c:v>Sales and/or marketing</c:v>
                </c:pt>
                <c:pt idx="9">
                  <c:v>Legal</c:v>
                </c:pt>
              </c:strCache>
            </c:strRef>
          </c:cat>
          <c:val>
            <c:numRef>
              <c:f>Sheet1!$B$2:$B$11</c:f>
              <c:numCache>
                <c:formatCode>0%</c:formatCode>
                <c:ptCount val="10"/>
                <c:pt idx="0">
                  <c:v>0.4632</c:v>
                </c:pt>
                <c:pt idx="1">
                  <c:v>0.45590000000000003</c:v>
                </c:pt>
                <c:pt idx="2">
                  <c:v>0.34560000000000002</c:v>
                </c:pt>
                <c:pt idx="3">
                  <c:v>0.34560000000000002</c:v>
                </c:pt>
                <c:pt idx="4">
                  <c:v>0.32350000000000001</c:v>
                </c:pt>
                <c:pt idx="5">
                  <c:v>0.26469999999999999</c:v>
                </c:pt>
                <c:pt idx="6">
                  <c:v>0.25740000000000002</c:v>
                </c:pt>
                <c:pt idx="7">
                  <c:v>0.19850000000000001</c:v>
                </c:pt>
                <c:pt idx="8">
                  <c:v>0.18379999999999999</c:v>
                </c:pt>
                <c:pt idx="9">
                  <c:v>0.18379999999999999</c:v>
                </c:pt>
              </c:numCache>
            </c:numRef>
          </c:val>
          <c:extLst>
            <c:ext xmlns:c16="http://schemas.microsoft.com/office/drawing/2014/chart" uri="{C3380CC4-5D6E-409C-BE32-E72D297353CC}">
              <c16:uniqueId val="{00000000-781E-744B-9044-C12F9DD5FA8C}"/>
            </c:ext>
          </c:extLst>
        </c:ser>
        <c:dLbls>
          <c:dLblPos val="outEnd"/>
          <c:showLegendKey val="0"/>
          <c:showVal val="1"/>
          <c:showCatName val="0"/>
          <c:showSerName val="0"/>
          <c:showPercent val="0"/>
          <c:showBubbleSize val="0"/>
        </c:dLbls>
        <c:gapWidth val="219"/>
        <c:axId val="1015490911"/>
        <c:axId val="1016035631"/>
      </c:barChart>
      <c:catAx>
        <c:axId val="1015490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035631"/>
        <c:crosses val="autoZero"/>
        <c:auto val="1"/>
        <c:lblAlgn val="ctr"/>
        <c:lblOffset val="100"/>
        <c:noMultiLvlLbl val="0"/>
      </c:catAx>
      <c:valAx>
        <c:axId val="1016035631"/>
        <c:scaling>
          <c:orientation val="minMax"/>
        </c:scaling>
        <c:delete val="1"/>
        <c:axPos val="t"/>
        <c:numFmt formatCode="0%" sourceLinked="1"/>
        <c:majorTickMark val="none"/>
        <c:minorTickMark val="none"/>
        <c:tickLblPos val="nextTo"/>
        <c:crossAx val="1015490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effectLst/>
              </a:rPr>
              <a:t>Core Objectives Driving Interest in ITSM</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Improve service quality</c:v>
                </c:pt>
                <c:pt idx="1">
                  <c:v>Improve the customer experience</c:v>
                </c:pt>
                <c:pt idx="2">
                  <c:v>Improve service delivery</c:v>
                </c:pt>
                <c:pt idx="3">
                  <c:v>Improve knowledge management</c:v>
                </c:pt>
                <c:pt idx="4">
                  <c:v>Control costs</c:v>
                </c:pt>
                <c:pt idx="5">
                  <c:v>Streamline operations ("do more with less")</c:v>
                </c:pt>
                <c:pt idx="6">
                  <c:v>Improve the ability to achieve service level commitments</c:v>
                </c:pt>
                <c:pt idx="7">
                  <c:v>Improve the ability to innovate</c:v>
                </c:pt>
                <c:pt idx="8">
                  <c:v>Mitigate risks</c:v>
                </c:pt>
              </c:strCache>
            </c:strRef>
          </c:cat>
          <c:val>
            <c:numRef>
              <c:f>Sheet1!$B$2:$B$10</c:f>
              <c:numCache>
                <c:formatCode>0%</c:formatCode>
                <c:ptCount val="9"/>
                <c:pt idx="0">
                  <c:v>0.67</c:v>
                </c:pt>
                <c:pt idx="1">
                  <c:v>0.61</c:v>
                </c:pt>
                <c:pt idx="2">
                  <c:v>0.56000000000000005</c:v>
                </c:pt>
                <c:pt idx="3">
                  <c:v>0.48</c:v>
                </c:pt>
                <c:pt idx="4">
                  <c:v>0.4</c:v>
                </c:pt>
                <c:pt idx="5">
                  <c:v>0.38</c:v>
                </c:pt>
                <c:pt idx="6">
                  <c:v>0.37</c:v>
                </c:pt>
                <c:pt idx="7">
                  <c:v>0.37</c:v>
                </c:pt>
                <c:pt idx="8">
                  <c:v>0.2</c:v>
                </c:pt>
              </c:numCache>
            </c:numRef>
          </c:val>
          <c:extLst>
            <c:ext xmlns:c16="http://schemas.microsoft.com/office/drawing/2014/chart" uri="{C3380CC4-5D6E-409C-BE32-E72D297353CC}">
              <c16:uniqueId val="{00000000-8351-994E-B481-6D82BAF0FA28}"/>
            </c:ext>
          </c:extLst>
        </c:ser>
        <c:dLbls>
          <c:dLblPos val="outEnd"/>
          <c:showLegendKey val="0"/>
          <c:showVal val="1"/>
          <c:showCatName val="0"/>
          <c:showSerName val="0"/>
          <c:showPercent val="0"/>
          <c:showBubbleSize val="0"/>
        </c:dLbls>
        <c:gapWidth val="219"/>
        <c:axId val="1325147215"/>
        <c:axId val="1068732431"/>
      </c:barChart>
      <c:catAx>
        <c:axId val="13251472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8732431"/>
        <c:crosses val="autoZero"/>
        <c:auto val="1"/>
        <c:lblAlgn val="ctr"/>
        <c:lblOffset val="100"/>
        <c:noMultiLvlLbl val="0"/>
      </c:catAx>
      <c:valAx>
        <c:axId val="1068732431"/>
        <c:scaling>
          <c:orientation val="minMax"/>
        </c:scaling>
        <c:delete val="1"/>
        <c:axPos val="t"/>
        <c:numFmt formatCode="0%" sourceLinked="1"/>
        <c:majorTickMark val="none"/>
        <c:minorTickMark val="none"/>
        <c:tickLblPos val="nextTo"/>
        <c:crossAx val="132514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Not started, but planned</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6296092661604631"/>
                      <c:h val="9.1414015948986127E-2"/>
                    </c:manualLayout>
                  </c15:layout>
                </c:ext>
                <c:ext xmlns:c16="http://schemas.microsoft.com/office/drawing/2014/chart" uri="{C3380CC4-5D6E-409C-BE32-E72D297353CC}">
                  <c16:uniqueId val="{00000007-3C9D-F54D-8AF0-6C2ABD04E9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3.5799999999999998E-2</c:v>
                </c:pt>
              </c:numCache>
            </c:numRef>
          </c:val>
          <c:extLst>
            <c:ext xmlns:c16="http://schemas.microsoft.com/office/drawing/2014/chart" uri="{C3380CC4-5D6E-409C-BE32-E72D297353CC}">
              <c16:uniqueId val="{00000000-3C9D-F54D-8AF0-6C2ABD04E982}"/>
            </c:ext>
          </c:extLst>
        </c:ser>
        <c:ser>
          <c:idx val="1"/>
          <c:order val="1"/>
          <c:tx>
            <c:strRef>
              <c:f>Sheet1!$C$1</c:f>
              <c:strCache>
                <c:ptCount val="1"/>
                <c:pt idx="0">
                  <c:v>Early stages/in progress</c:v>
                </c:pt>
              </c:strCache>
            </c:strRef>
          </c:tx>
          <c:spPr>
            <a:solidFill>
              <a:schemeClr val="accent2"/>
            </a:solidFill>
            <a:ln>
              <a:noFill/>
            </a:ln>
            <a:effectLst/>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15:layout>
                    <c:manualLayout>
                      <c:w val="0.24264845426691406"/>
                      <c:h val="9.1414015948986127E-2"/>
                    </c:manualLayout>
                  </c15:layout>
                </c:ext>
                <c:ext xmlns:c16="http://schemas.microsoft.com/office/drawing/2014/chart" uri="{C3380CC4-5D6E-409C-BE32-E72D297353CC}">
                  <c16:uniqueId val="{00000005-3C9D-F54D-8AF0-6C2ABD04E9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0.24729999999999999</c:v>
                </c:pt>
              </c:numCache>
            </c:numRef>
          </c:val>
          <c:extLst>
            <c:ext xmlns:c16="http://schemas.microsoft.com/office/drawing/2014/chart" uri="{C3380CC4-5D6E-409C-BE32-E72D297353CC}">
              <c16:uniqueId val="{00000001-3C9D-F54D-8AF0-6C2ABD04E982}"/>
            </c:ext>
          </c:extLst>
        </c:ser>
        <c:ser>
          <c:idx val="2"/>
          <c:order val="2"/>
          <c:tx>
            <c:strRef>
              <c:f>Sheet1!$D$1</c:f>
              <c:strCache>
                <c:ptCount val="1"/>
                <c:pt idx="0">
                  <c:v>Proficient/advanced</c:v>
                </c:pt>
              </c:strCache>
            </c:strRef>
          </c:tx>
          <c:spPr>
            <a:solidFill>
              <a:schemeClr val="accent3"/>
            </a:solidFill>
            <a:ln>
              <a:noFill/>
            </a:ln>
            <a:effectLst/>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15:layout>
                    <c:manualLayout>
                      <c:w val="0.21445442435241288"/>
                      <c:h val="9.1414015948986127E-2"/>
                    </c:manualLayout>
                  </c15:layout>
                </c:ext>
                <c:ext xmlns:c16="http://schemas.microsoft.com/office/drawing/2014/chart" uri="{C3380CC4-5D6E-409C-BE32-E72D297353CC}">
                  <c16:uniqueId val="{00000006-3C9D-F54D-8AF0-6C2ABD04E9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0.51970000000000005</c:v>
                </c:pt>
              </c:numCache>
            </c:numRef>
          </c:val>
          <c:extLst>
            <c:ext xmlns:c16="http://schemas.microsoft.com/office/drawing/2014/chart" uri="{C3380CC4-5D6E-409C-BE32-E72D297353CC}">
              <c16:uniqueId val="{00000002-3C9D-F54D-8AF0-6C2ABD04E982}"/>
            </c:ext>
          </c:extLst>
        </c:ser>
        <c:ser>
          <c:idx val="3"/>
          <c:order val="3"/>
          <c:tx>
            <c:strRef>
              <c:f>Sheet1!$E$1</c:f>
              <c:strCache>
                <c:ptCount val="1"/>
                <c:pt idx="0">
                  <c:v>Leading</c:v>
                </c:pt>
              </c:strCache>
            </c:strRef>
          </c:tx>
          <c:spPr>
            <a:solidFill>
              <a:schemeClr val="accent4"/>
            </a:solidFill>
            <a:ln>
              <a:noFill/>
            </a:ln>
            <a:effectLst/>
          </c:spPr>
          <c:invertIfNegative val="0"/>
          <c:dLbls>
            <c:dLbl>
              <c:idx val="0"/>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C9D-F54D-8AF0-6C2ABD04E9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0.1971</c:v>
                </c:pt>
              </c:numCache>
            </c:numRef>
          </c:val>
          <c:extLst>
            <c:ext xmlns:c16="http://schemas.microsoft.com/office/drawing/2014/chart" uri="{C3380CC4-5D6E-409C-BE32-E72D297353CC}">
              <c16:uniqueId val="{00000003-3C9D-F54D-8AF0-6C2ABD04E982}"/>
            </c:ext>
          </c:extLst>
        </c:ser>
        <c:dLbls>
          <c:dLblPos val="ctr"/>
          <c:showLegendKey val="0"/>
          <c:showVal val="1"/>
          <c:showCatName val="0"/>
          <c:showSerName val="0"/>
          <c:showPercent val="0"/>
          <c:showBubbleSize val="0"/>
        </c:dLbls>
        <c:gapWidth val="150"/>
        <c:overlap val="100"/>
        <c:axId val="1017503423"/>
        <c:axId val="1017505071"/>
      </c:barChart>
      <c:catAx>
        <c:axId val="1017503423"/>
        <c:scaling>
          <c:orientation val="minMax"/>
        </c:scaling>
        <c:delete val="1"/>
        <c:axPos val="b"/>
        <c:numFmt formatCode="General" sourceLinked="1"/>
        <c:majorTickMark val="none"/>
        <c:minorTickMark val="none"/>
        <c:tickLblPos val="nextTo"/>
        <c:crossAx val="1017505071"/>
        <c:crosses val="autoZero"/>
        <c:auto val="1"/>
        <c:lblAlgn val="ctr"/>
        <c:lblOffset val="100"/>
        <c:noMultiLvlLbl val="0"/>
      </c:catAx>
      <c:valAx>
        <c:axId val="1017505071"/>
        <c:scaling>
          <c:orientation val="minMax"/>
        </c:scaling>
        <c:delete val="1"/>
        <c:axPos val="l"/>
        <c:numFmt formatCode="0%" sourceLinked="1"/>
        <c:majorTickMark val="none"/>
        <c:minorTickMark val="none"/>
        <c:tickLblPos val="nextTo"/>
        <c:crossAx val="101750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Early stages/in progress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0.19</c:v>
                </c:pt>
              </c:numCache>
            </c:numRef>
          </c:val>
          <c:extLst>
            <c:ext xmlns:c16="http://schemas.microsoft.com/office/drawing/2014/chart" uri="{C3380CC4-5D6E-409C-BE32-E72D297353CC}">
              <c16:uniqueId val="{00000000-3F49-9D4E-A42A-F3870D199F42}"/>
            </c:ext>
          </c:extLst>
        </c:ser>
        <c:ser>
          <c:idx val="1"/>
          <c:order val="1"/>
          <c:tx>
            <c:strRef>
              <c:f>Sheet1!$C$1</c:f>
              <c:strCache>
                <c:ptCount val="1"/>
                <c:pt idx="0">
                  <c:v>Proficient/advanced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0.63</c:v>
                </c:pt>
              </c:numCache>
            </c:numRef>
          </c:val>
          <c:extLst>
            <c:ext xmlns:c16="http://schemas.microsoft.com/office/drawing/2014/chart" uri="{C3380CC4-5D6E-409C-BE32-E72D297353CC}">
              <c16:uniqueId val="{00000001-3F49-9D4E-A42A-F3870D199F42}"/>
            </c:ext>
          </c:extLst>
        </c:ser>
        <c:ser>
          <c:idx val="2"/>
          <c:order val="2"/>
          <c:tx>
            <c:strRef>
              <c:f>Sheet1!$D$1</c:f>
              <c:strCache>
                <c:ptCount val="1"/>
                <c:pt idx="0">
                  <c:v>Leading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0.18</c:v>
                </c:pt>
              </c:numCache>
            </c:numRef>
          </c:val>
          <c:extLst>
            <c:ext xmlns:c16="http://schemas.microsoft.com/office/drawing/2014/chart" uri="{C3380CC4-5D6E-409C-BE32-E72D297353CC}">
              <c16:uniqueId val="{00000002-3F49-9D4E-A42A-F3870D199F42}"/>
            </c:ext>
          </c:extLst>
        </c:ser>
        <c:ser>
          <c:idx val="3"/>
          <c:order val="3"/>
          <c:tx>
            <c:strRef>
              <c:f>Sheet1!$E$1</c:f>
              <c:strCache>
                <c:ptCount val="1"/>
                <c:pt idx="0">
                  <c:v>Not started, but planned</c:v>
                </c:pt>
              </c:strCache>
            </c:strRef>
          </c:tx>
          <c:spPr>
            <a:solidFill>
              <a:schemeClr val="accent4"/>
            </a:solidFill>
            <a:ln>
              <a:noFill/>
            </a:ln>
            <a:effectLst/>
          </c:spPr>
          <c:invertIfNegative val="0"/>
          <c:dLbls>
            <c:delete val="1"/>
          </c:dLbls>
          <c:cat>
            <c:strRef>
              <c:f>Sheet1!$A$2</c:f>
              <c:strCache>
                <c:ptCount val="1"/>
                <c:pt idx="0">
                  <c:v>Category 1</c:v>
                </c:pt>
              </c:strCache>
            </c:strRef>
          </c:cat>
          <c:val>
            <c:numRef>
              <c:f>Sheet1!$E$2</c:f>
              <c:numCache>
                <c:formatCode>0%</c:formatCode>
                <c:ptCount val="1"/>
                <c:pt idx="0">
                  <c:v>0</c:v>
                </c:pt>
              </c:numCache>
            </c:numRef>
          </c:val>
          <c:extLst>
            <c:ext xmlns:c16="http://schemas.microsoft.com/office/drawing/2014/chart" uri="{C3380CC4-5D6E-409C-BE32-E72D297353CC}">
              <c16:uniqueId val="{00000004-3F49-9D4E-A42A-F3870D199F42}"/>
            </c:ext>
          </c:extLst>
        </c:ser>
        <c:dLbls>
          <c:dLblPos val="ctr"/>
          <c:showLegendKey val="0"/>
          <c:showVal val="1"/>
          <c:showCatName val="0"/>
          <c:showSerName val="0"/>
          <c:showPercent val="0"/>
          <c:showBubbleSize val="0"/>
        </c:dLbls>
        <c:gapWidth val="150"/>
        <c:overlap val="100"/>
        <c:axId val="1017503423"/>
        <c:axId val="1017505071"/>
      </c:barChart>
      <c:catAx>
        <c:axId val="1017503423"/>
        <c:scaling>
          <c:orientation val="minMax"/>
        </c:scaling>
        <c:delete val="1"/>
        <c:axPos val="b"/>
        <c:numFmt formatCode="General" sourceLinked="1"/>
        <c:majorTickMark val="none"/>
        <c:minorTickMark val="none"/>
        <c:tickLblPos val="nextTo"/>
        <c:crossAx val="1017505071"/>
        <c:crosses val="autoZero"/>
        <c:auto val="1"/>
        <c:lblAlgn val="ctr"/>
        <c:lblOffset val="100"/>
        <c:noMultiLvlLbl val="0"/>
      </c:catAx>
      <c:valAx>
        <c:axId val="1017505071"/>
        <c:scaling>
          <c:orientation val="minMax"/>
        </c:scaling>
        <c:delete val="1"/>
        <c:axPos val="l"/>
        <c:numFmt formatCode="0%" sourceLinked="1"/>
        <c:majorTickMark val="none"/>
        <c:minorTickMark val="none"/>
        <c:tickLblPos val="nextTo"/>
        <c:crossAx val="101750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ESM Drivers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 improve the customer experience</c:v>
                </c:pt>
                <c:pt idx="1">
                  <c:v>The expanded capabilities of service management solutions</c:v>
                </c:pt>
                <c:pt idx="2">
                  <c:v>To improve employee satisfaction/engagement</c:v>
                </c:pt>
                <c:pt idx="3">
                  <c:v>A specific business need or challenge</c:v>
                </c:pt>
              </c:strCache>
            </c:strRef>
          </c:cat>
          <c:val>
            <c:numRef>
              <c:f>Sheet1!$B$2:$B$5</c:f>
              <c:numCache>
                <c:formatCode>0%</c:formatCode>
                <c:ptCount val="4"/>
                <c:pt idx="0">
                  <c:v>0.67</c:v>
                </c:pt>
                <c:pt idx="1">
                  <c:v>0.61</c:v>
                </c:pt>
                <c:pt idx="2">
                  <c:v>0.47</c:v>
                </c:pt>
                <c:pt idx="3">
                  <c:v>0.06</c:v>
                </c:pt>
              </c:numCache>
            </c:numRef>
          </c:val>
          <c:extLst>
            <c:ext xmlns:c16="http://schemas.microsoft.com/office/drawing/2014/chart" uri="{C3380CC4-5D6E-409C-BE32-E72D297353CC}">
              <c16:uniqueId val="{00000000-F2CA-B941-9F58-9AC9A65F1A2C}"/>
            </c:ext>
          </c:extLst>
        </c:ser>
        <c:dLbls>
          <c:dLblPos val="outEnd"/>
          <c:showLegendKey val="0"/>
          <c:showVal val="1"/>
          <c:showCatName val="0"/>
          <c:showSerName val="0"/>
          <c:showPercent val="0"/>
          <c:showBubbleSize val="0"/>
        </c:dLbls>
        <c:gapWidth val="219"/>
        <c:overlap val="-27"/>
        <c:axId val="1023123551"/>
        <c:axId val="1022991215"/>
      </c:barChart>
      <c:catAx>
        <c:axId val="102312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2991215"/>
        <c:crosses val="autoZero"/>
        <c:auto val="1"/>
        <c:lblAlgn val="ctr"/>
        <c:lblOffset val="100"/>
        <c:noMultiLvlLbl val="0"/>
      </c:catAx>
      <c:valAx>
        <c:axId val="1022991215"/>
        <c:scaling>
          <c:orientation val="minMax"/>
        </c:scaling>
        <c:delete val="1"/>
        <c:axPos val="l"/>
        <c:numFmt formatCode="0%" sourceLinked="1"/>
        <c:majorTickMark val="none"/>
        <c:minorTickMark val="none"/>
        <c:tickLblPos val="nextTo"/>
        <c:crossAx val="1023123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Business Areas</a:t>
            </a:r>
            <a:r>
              <a:rPr lang="en-US" b="1" baseline="0" dirty="0"/>
              <a:t> Targeted for ESM</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Security</c:v>
                </c:pt>
                <c:pt idx="1">
                  <c:v>Business operations</c:v>
                </c:pt>
                <c:pt idx="2">
                  <c:v>Customer service/support</c:v>
                </c:pt>
                <c:pt idx="3">
                  <c:v>Finance</c:v>
                </c:pt>
                <c:pt idx="4">
                  <c:v>Facilities</c:v>
                </c:pt>
                <c:pt idx="5">
                  <c:v>HR</c:v>
                </c:pt>
                <c:pt idx="6">
                  <c:v>Sales and/or marketing</c:v>
                </c:pt>
                <c:pt idx="7">
                  <c:v>Procurement</c:v>
                </c:pt>
                <c:pt idx="8">
                  <c:v>Legal</c:v>
                </c:pt>
                <c:pt idx="9">
                  <c:v>Learning and development</c:v>
                </c:pt>
              </c:strCache>
            </c:strRef>
          </c:cat>
          <c:val>
            <c:numRef>
              <c:f>Sheet1!$B$2:$B$11</c:f>
              <c:numCache>
                <c:formatCode>0%</c:formatCode>
                <c:ptCount val="10"/>
                <c:pt idx="0">
                  <c:v>0.62</c:v>
                </c:pt>
                <c:pt idx="1">
                  <c:v>0.61</c:v>
                </c:pt>
                <c:pt idx="2">
                  <c:v>0.56000000000000005</c:v>
                </c:pt>
                <c:pt idx="3">
                  <c:v>0.39</c:v>
                </c:pt>
                <c:pt idx="4">
                  <c:v>0.35</c:v>
                </c:pt>
                <c:pt idx="5">
                  <c:v>0.31</c:v>
                </c:pt>
                <c:pt idx="6">
                  <c:v>0.31</c:v>
                </c:pt>
                <c:pt idx="7">
                  <c:v>0.28999999999999998</c:v>
                </c:pt>
                <c:pt idx="8">
                  <c:v>0.27</c:v>
                </c:pt>
                <c:pt idx="9">
                  <c:v>0.17</c:v>
                </c:pt>
              </c:numCache>
            </c:numRef>
          </c:val>
          <c:extLst>
            <c:ext xmlns:c16="http://schemas.microsoft.com/office/drawing/2014/chart" uri="{C3380CC4-5D6E-409C-BE32-E72D297353CC}">
              <c16:uniqueId val="{00000000-3EB7-1E4E-86D2-365170BE0E47}"/>
            </c:ext>
          </c:extLst>
        </c:ser>
        <c:dLbls>
          <c:dLblPos val="outEnd"/>
          <c:showLegendKey val="0"/>
          <c:showVal val="1"/>
          <c:showCatName val="0"/>
          <c:showSerName val="0"/>
          <c:showPercent val="0"/>
          <c:showBubbleSize val="0"/>
        </c:dLbls>
        <c:gapWidth val="219"/>
        <c:axId val="1015490911"/>
        <c:axId val="1016035631"/>
      </c:barChart>
      <c:catAx>
        <c:axId val="1015490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035631"/>
        <c:crosses val="autoZero"/>
        <c:auto val="1"/>
        <c:lblAlgn val="ctr"/>
        <c:lblOffset val="100"/>
        <c:noMultiLvlLbl val="0"/>
      </c:catAx>
      <c:valAx>
        <c:axId val="1016035631"/>
        <c:scaling>
          <c:orientation val="minMax"/>
        </c:scaling>
        <c:delete val="1"/>
        <c:axPos val="t"/>
        <c:numFmt formatCode="0%" sourceLinked="1"/>
        <c:majorTickMark val="none"/>
        <c:minorTickMark val="none"/>
        <c:tickLblPos val="nextTo"/>
        <c:crossAx val="1015490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Practices and Capabilities Prioritized for ESM</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Service catalog management and/or self-service</c:v>
                </c:pt>
                <c:pt idx="1">
                  <c:v>Continual improvement</c:v>
                </c:pt>
                <c:pt idx="2">
                  <c:v>Financial management</c:v>
                </c:pt>
                <c:pt idx="3">
                  <c:v>Service configuration management</c:v>
                </c:pt>
                <c:pt idx="4">
                  <c:v>Asset management</c:v>
                </c:pt>
                <c:pt idx="5">
                  <c:v>Relationship management</c:v>
                </c:pt>
                <c:pt idx="6">
                  <c:v>Problem management</c:v>
                </c:pt>
                <c:pt idx="7">
                  <c:v>Service request management</c:v>
                </c:pt>
                <c:pt idx="8">
                  <c:v>Incident management</c:v>
                </c:pt>
                <c:pt idx="9">
                  <c:v>Change enablement</c:v>
                </c:pt>
                <c:pt idx="10">
                  <c:v>Service design</c:v>
                </c:pt>
                <c:pt idx="11">
                  <c:v>Case management</c:v>
                </c:pt>
                <c:pt idx="12">
                  <c:v>Supplier management</c:v>
                </c:pt>
                <c:pt idx="13">
                  <c:v>Knowledge management</c:v>
                </c:pt>
              </c:strCache>
            </c:strRef>
          </c:cat>
          <c:val>
            <c:numRef>
              <c:f>Sheet1!$B$2:$B$15</c:f>
              <c:numCache>
                <c:formatCode>0%</c:formatCode>
                <c:ptCount val="14"/>
                <c:pt idx="0">
                  <c:v>0.44</c:v>
                </c:pt>
                <c:pt idx="1">
                  <c:v>0.4</c:v>
                </c:pt>
                <c:pt idx="2">
                  <c:v>0.4</c:v>
                </c:pt>
                <c:pt idx="3">
                  <c:v>0.39</c:v>
                </c:pt>
                <c:pt idx="4">
                  <c:v>0.37</c:v>
                </c:pt>
                <c:pt idx="5">
                  <c:v>0.37</c:v>
                </c:pt>
                <c:pt idx="6">
                  <c:v>0.33</c:v>
                </c:pt>
                <c:pt idx="7">
                  <c:v>0.33</c:v>
                </c:pt>
                <c:pt idx="8">
                  <c:v>0.28000000000000003</c:v>
                </c:pt>
                <c:pt idx="9">
                  <c:v>0.27</c:v>
                </c:pt>
                <c:pt idx="10">
                  <c:v>0.26</c:v>
                </c:pt>
                <c:pt idx="11">
                  <c:v>0.26</c:v>
                </c:pt>
                <c:pt idx="12">
                  <c:v>0.25</c:v>
                </c:pt>
                <c:pt idx="13">
                  <c:v>0.2</c:v>
                </c:pt>
              </c:numCache>
            </c:numRef>
          </c:val>
          <c:extLst>
            <c:ext xmlns:c16="http://schemas.microsoft.com/office/drawing/2014/chart" uri="{C3380CC4-5D6E-409C-BE32-E72D297353CC}">
              <c16:uniqueId val="{00000000-6E8B-D544-B874-CF58052B8D98}"/>
            </c:ext>
          </c:extLst>
        </c:ser>
        <c:dLbls>
          <c:dLblPos val="outEnd"/>
          <c:showLegendKey val="0"/>
          <c:showVal val="1"/>
          <c:showCatName val="0"/>
          <c:showSerName val="0"/>
          <c:showPercent val="0"/>
          <c:showBubbleSize val="0"/>
        </c:dLbls>
        <c:gapWidth val="219"/>
        <c:axId val="1015490911"/>
        <c:axId val="1016035631"/>
      </c:barChart>
      <c:catAx>
        <c:axId val="1015490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035631"/>
        <c:crosses val="autoZero"/>
        <c:auto val="1"/>
        <c:lblAlgn val="ctr"/>
        <c:lblOffset val="100"/>
        <c:noMultiLvlLbl val="0"/>
      </c:catAx>
      <c:valAx>
        <c:axId val="1016035631"/>
        <c:scaling>
          <c:orientation val="minMax"/>
        </c:scaling>
        <c:delete val="1"/>
        <c:axPos val="t"/>
        <c:numFmt formatCode="0%" sourceLinked="1"/>
        <c:majorTickMark val="none"/>
        <c:minorTickMark val="none"/>
        <c:tickLblPos val="nextTo"/>
        <c:crossAx val="1015490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Measuring Satisfaction and Productivity</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187500000000001E-2"/>
          <c:y val="0.19554360277064636"/>
          <c:w val="0.96562499999999996"/>
          <c:h val="0.74891146646966833"/>
        </c:manualLayout>
      </c:layout>
      <c:barChart>
        <c:barDir val="col"/>
        <c:grouping val="clustered"/>
        <c:varyColors val="0"/>
        <c:ser>
          <c:idx val="0"/>
          <c:order val="0"/>
          <c:tx>
            <c:strRef>
              <c:f>Sheet1!$B$1</c:f>
              <c:strCache>
                <c:ptCount val="1"/>
                <c:pt idx="0">
                  <c:v>Employee satisfaction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3611-B54C-80B3-DD1C06C2B0FE}"/>
            </c:ext>
          </c:extLst>
        </c:ser>
        <c:ser>
          <c:idx val="1"/>
          <c:order val="1"/>
          <c:tx>
            <c:strRef>
              <c:f>Sheet1!$C$1</c:f>
              <c:strCache>
                <c:ptCount val="1"/>
                <c:pt idx="0">
                  <c:v>Customer 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c:v>
                </c:pt>
              </c:numCache>
            </c:numRef>
          </c:val>
          <c:extLst>
            <c:ext xmlns:c16="http://schemas.microsoft.com/office/drawing/2014/chart" uri="{C3380CC4-5D6E-409C-BE32-E72D297353CC}">
              <c16:uniqueId val="{00000001-3611-B54C-80B3-DD1C06C2B0FE}"/>
            </c:ext>
          </c:extLst>
        </c:ser>
        <c:ser>
          <c:idx val="2"/>
          <c:order val="2"/>
          <c:tx>
            <c:strRef>
              <c:f>Sheet1!$D$1</c:f>
              <c:strCache>
                <c:ptCount val="1"/>
                <c:pt idx="0">
                  <c:v>Productivity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c:v>
                </c:pt>
              </c:numCache>
            </c:numRef>
          </c:val>
          <c:extLst>
            <c:ext xmlns:c16="http://schemas.microsoft.com/office/drawing/2014/chart" uri="{C3380CC4-5D6E-409C-BE32-E72D297353CC}">
              <c16:uniqueId val="{00000002-3611-B54C-80B3-DD1C06C2B0FE}"/>
            </c:ext>
          </c:extLst>
        </c:ser>
        <c:dLbls>
          <c:showLegendKey val="0"/>
          <c:showVal val="0"/>
          <c:showCatName val="0"/>
          <c:showSerName val="0"/>
          <c:showPercent val="0"/>
          <c:showBubbleSize val="0"/>
        </c:dLbls>
        <c:gapWidth val="219"/>
        <c:overlap val="-27"/>
        <c:axId val="1017886111"/>
        <c:axId val="1018031999"/>
      </c:barChart>
      <c:catAx>
        <c:axId val="1017886111"/>
        <c:scaling>
          <c:orientation val="minMax"/>
        </c:scaling>
        <c:delete val="1"/>
        <c:axPos val="b"/>
        <c:numFmt formatCode="General" sourceLinked="1"/>
        <c:majorTickMark val="none"/>
        <c:minorTickMark val="none"/>
        <c:tickLblPos val="nextTo"/>
        <c:crossAx val="1018031999"/>
        <c:crosses val="autoZero"/>
        <c:auto val="1"/>
        <c:lblAlgn val="ctr"/>
        <c:lblOffset val="100"/>
        <c:noMultiLvlLbl val="0"/>
      </c:catAx>
      <c:valAx>
        <c:axId val="1018031999"/>
        <c:scaling>
          <c:orientation val="minMax"/>
          <c:min val="0"/>
        </c:scaling>
        <c:delete val="1"/>
        <c:axPos val="l"/>
        <c:numFmt formatCode="0%" sourceLinked="1"/>
        <c:majorTickMark val="out"/>
        <c:minorTickMark val="none"/>
        <c:tickLblPos val="nextTo"/>
        <c:crossAx val="1017886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venir Next" panose="020B0503020202020204" pitchFamily="34" charset="0"/>
                <a:ea typeface="+mn-ea"/>
                <a:cs typeface="+mn-cs"/>
              </a:defRPr>
            </a:pPr>
            <a:r>
              <a:rPr lang="en-US" b="1" dirty="0"/>
              <a:t>Company</a:t>
            </a:r>
            <a:r>
              <a:rPr lang="en-US" b="1" baseline="0" dirty="0"/>
              <a:t> Size, by Number of Employees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venir Next" panose="020B0503020202020204" pitchFamily="34" charset="0"/>
              <a:ea typeface="+mn-ea"/>
              <a:cs typeface="+mn-cs"/>
            </a:defRPr>
          </a:pPr>
          <a:endParaRPr lang="en-US"/>
        </a:p>
      </c:txPr>
    </c:title>
    <c:autoTitleDeleted val="0"/>
    <c:plotArea>
      <c:layout>
        <c:manualLayout>
          <c:layoutTarget val="inner"/>
          <c:xMode val="edge"/>
          <c:yMode val="edge"/>
          <c:x val="7.3461898725927727E-3"/>
          <c:y val="0.26198627244651301"/>
          <c:w val="0.5941586800150086"/>
          <c:h val="0.70338806246105312"/>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F0-B34C-BCBA-465C25F44B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F0-B34C-BCBA-465C25F44B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F0-B34C-BCBA-465C25F44B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F0-B34C-BCBA-465C25F44B3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F0-B34C-BCBA-465C25F44B3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9F0-B34C-BCBA-465C25F44B3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9F0-B34C-BCBA-465C25F44B3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9F0-B34C-BCBA-465C25F44B3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DFD-4C4B-90E0-9C80090EA87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venir Next" panose="020B05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Fewer than 50</c:v>
                </c:pt>
                <c:pt idx="1">
                  <c:v>50-99</c:v>
                </c:pt>
                <c:pt idx="2">
                  <c:v>100-499</c:v>
                </c:pt>
                <c:pt idx="3">
                  <c:v>500-999</c:v>
                </c:pt>
                <c:pt idx="4">
                  <c:v>1,000-4,999</c:v>
                </c:pt>
                <c:pt idx="5">
                  <c:v>5,000-9,999</c:v>
                </c:pt>
                <c:pt idx="6">
                  <c:v>10,000-19,999</c:v>
                </c:pt>
                <c:pt idx="7">
                  <c:v>20,000-49,999</c:v>
                </c:pt>
                <c:pt idx="8">
                  <c:v>More than 50,000</c:v>
                </c:pt>
              </c:strCache>
            </c:strRef>
          </c:cat>
          <c:val>
            <c:numRef>
              <c:f>Sheet1!$B$2:$B$10</c:f>
              <c:numCache>
                <c:formatCode>0%</c:formatCode>
                <c:ptCount val="9"/>
                <c:pt idx="0">
                  <c:v>5.3999999999999999E-2</c:v>
                </c:pt>
                <c:pt idx="1">
                  <c:v>6.4699999999999994E-2</c:v>
                </c:pt>
                <c:pt idx="2">
                  <c:v>0.16189999999999999</c:v>
                </c:pt>
                <c:pt idx="3">
                  <c:v>0.1978</c:v>
                </c:pt>
                <c:pt idx="4">
                  <c:v>0.2482</c:v>
                </c:pt>
                <c:pt idx="5">
                  <c:v>9.7100000000000006E-2</c:v>
                </c:pt>
                <c:pt idx="6">
                  <c:v>8.2699999999999996E-2</c:v>
                </c:pt>
                <c:pt idx="7">
                  <c:v>5.3999999999999999E-2</c:v>
                </c:pt>
                <c:pt idx="8">
                  <c:v>3.9600000000000003E-2</c:v>
                </c:pt>
              </c:numCache>
            </c:numRef>
          </c:val>
          <c:extLst>
            <c:ext xmlns:c16="http://schemas.microsoft.com/office/drawing/2014/chart" uri="{C3380CC4-5D6E-409C-BE32-E72D297353CC}">
              <c16:uniqueId val="{00000000-89B3-4941-9CE3-5B71564E729D}"/>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7088953682754882"/>
          <c:y val="0.32358085081614341"/>
          <c:w val="0.32911048228346457"/>
          <c:h val="0.608782693325214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panose="020B0503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venir Next" panose="020B0503020202020204" pitchFamily="34" charset="0"/>
                <a:ea typeface="+mn-ea"/>
                <a:cs typeface="+mn-cs"/>
              </a:defRPr>
            </a:pPr>
            <a:r>
              <a:rPr lang="en-US" b="1" dirty="0"/>
              <a:t>Support Organization Size, by Number</a:t>
            </a:r>
            <a:r>
              <a:rPr lang="en-US" b="1" baseline="0" dirty="0"/>
              <a:t> of Employees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venir Next" panose="020B0503020202020204" pitchFamily="34" charset="0"/>
              <a:ea typeface="+mn-ea"/>
              <a:cs typeface="+mn-cs"/>
            </a:defRPr>
          </a:pPr>
          <a:endParaRPr lang="en-US"/>
        </a:p>
      </c:txPr>
    </c:title>
    <c:autoTitleDeleted val="0"/>
    <c:plotArea>
      <c:layout>
        <c:manualLayout>
          <c:layoutTarget val="inner"/>
          <c:xMode val="edge"/>
          <c:yMode val="edge"/>
          <c:x val="0.10211911623825884"/>
          <c:y val="0.27648077937077864"/>
          <c:w val="0.5941586800150086"/>
          <c:h val="0.70338806246105312"/>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80-014B-B6D1-D3438BF655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80-014B-B6D1-D3438BF655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80-014B-B6D1-D3438BF655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80-014B-B6D1-D3438BF655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80-014B-B6D1-D3438BF655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80-014B-B6D1-D3438BF655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E80-014B-B6D1-D3438BF655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E80-014B-B6D1-D3438BF6559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E80-014B-B6D1-D3438BF6559E}"/>
              </c:ext>
            </c:extLst>
          </c:dPt>
          <c:dLbls>
            <c:dLbl>
              <c:idx val="6"/>
              <c:layout>
                <c:manualLayout>
                  <c:x val="-4.6498745174611028E-2"/>
                  <c:y val="-0.1362483650880969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Avenir Next" panose="020B05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80-014B-B6D1-D3438BF6559E}"/>
                </c:ext>
              </c:extLst>
            </c:dLbl>
            <c:dLbl>
              <c:idx val="7"/>
              <c:delete val="1"/>
              <c:extLst>
                <c:ext xmlns:c15="http://schemas.microsoft.com/office/drawing/2012/chart" uri="{CE6537A1-D6FC-4f65-9D91-7224C49458BB}"/>
                <c:ext xmlns:c16="http://schemas.microsoft.com/office/drawing/2014/chart" uri="{C3380CC4-5D6E-409C-BE32-E72D297353CC}">
                  <c16:uniqueId val="{0000000F-3E80-014B-B6D1-D3438BF6559E}"/>
                </c:ext>
              </c:extLst>
            </c:dLbl>
            <c:dLbl>
              <c:idx val="8"/>
              <c:layout>
                <c:manualLayout>
                  <c:x val="0"/>
                  <c:y val="-0.1478439706275094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Avenir Next" panose="020B05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80-014B-B6D1-D3438BF655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venir Next" panose="020B05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Fewer than 50</c:v>
                </c:pt>
                <c:pt idx="1">
                  <c:v>50-99</c:v>
                </c:pt>
                <c:pt idx="2">
                  <c:v>100-499</c:v>
                </c:pt>
                <c:pt idx="3">
                  <c:v>500-999</c:v>
                </c:pt>
                <c:pt idx="4">
                  <c:v>1,000-4,999</c:v>
                </c:pt>
                <c:pt idx="5">
                  <c:v>5,000-9,999</c:v>
                </c:pt>
                <c:pt idx="6">
                  <c:v>10,000-19,999</c:v>
                </c:pt>
                <c:pt idx="7">
                  <c:v>20,000-49.999</c:v>
                </c:pt>
                <c:pt idx="8">
                  <c:v>50,000 or more</c:v>
                </c:pt>
              </c:strCache>
            </c:strRef>
          </c:cat>
          <c:val>
            <c:numRef>
              <c:f>Sheet1!$B$2:$B$10</c:f>
              <c:numCache>
                <c:formatCode>0%</c:formatCode>
                <c:ptCount val="9"/>
                <c:pt idx="0">
                  <c:v>0.2316</c:v>
                </c:pt>
                <c:pt idx="1">
                  <c:v>0.1618</c:v>
                </c:pt>
                <c:pt idx="2">
                  <c:v>0.26469999999999999</c:v>
                </c:pt>
                <c:pt idx="3">
                  <c:v>0.1507</c:v>
                </c:pt>
                <c:pt idx="4">
                  <c:v>0.1066</c:v>
                </c:pt>
                <c:pt idx="5">
                  <c:v>3.6799999999999999E-2</c:v>
                </c:pt>
                <c:pt idx="6">
                  <c:v>2.2100000000000002E-2</c:v>
                </c:pt>
                <c:pt idx="7">
                  <c:v>3.7000000000000002E-3</c:v>
                </c:pt>
                <c:pt idx="8">
                  <c:v>2.2100000000000002E-2</c:v>
                </c:pt>
              </c:numCache>
            </c:numRef>
          </c:val>
          <c:extLst>
            <c:ext xmlns:c16="http://schemas.microsoft.com/office/drawing/2014/chart" uri="{C3380CC4-5D6E-409C-BE32-E72D297353CC}">
              <c16:uniqueId val="{00000012-3E80-014B-B6D1-D3438BF6559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419026737327673"/>
          <c:y val="0.28589513281305279"/>
          <c:w val="0.25809729440405432"/>
          <c:h val="0.695749799701892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b="1" dirty="0">
                <a:solidFill>
                  <a:schemeClr val="bg1"/>
                </a:solidFill>
              </a:rPr>
              <a:t>Sought-After</a:t>
            </a:r>
            <a:r>
              <a:rPr lang="en-US" b="1" baseline="0" dirty="0">
                <a:solidFill>
                  <a:schemeClr val="bg1"/>
                </a:solidFill>
              </a:rPr>
              <a:t> Skills, </a:t>
            </a:r>
            <a:r>
              <a:rPr lang="en-US" b="1" dirty="0">
                <a:solidFill>
                  <a:schemeClr val="bg1"/>
                </a:solidFill>
              </a:rPr>
              <a:t>Overall</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lt1"/>
            </a:solidFill>
            <a:ln w="12700" cap="flat" cmpd="sng" algn="ctr">
              <a:solidFill>
                <a:schemeClr val="bg1"/>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Problem-solving skills</c:v>
                </c:pt>
                <c:pt idx="1">
                  <c:v>Communication skills</c:v>
                </c:pt>
                <c:pt idx="2">
                  <c:v>Knowledge management</c:v>
                </c:pt>
                <c:pt idx="3">
                  <c:v>Interpersonal skills</c:v>
                </c:pt>
                <c:pt idx="4">
                  <c:v>Innovation and creativity</c:v>
                </c:pt>
                <c:pt idx="5">
                  <c:v>Customer service skills</c:v>
                </c:pt>
                <c:pt idx="6">
                  <c:v>Collaboration skills</c:v>
                </c:pt>
                <c:pt idx="7">
                  <c:v>Data analysis skills</c:v>
                </c:pt>
                <c:pt idx="8">
                  <c:v>Business management</c:v>
                </c:pt>
                <c:pt idx="9">
                  <c:v>Professional development</c:v>
                </c:pt>
                <c:pt idx="10">
                  <c:v>Agility</c:v>
                </c:pt>
                <c:pt idx="11">
                  <c:v>Change management</c:v>
                </c:pt>
                <c:pt idx="12">
                  <c:v>Automation</c:v>
                </c:pt>
                <c:pt idx="13">
                  <c:v>DevOps</c:v>
                </c:pt>
                <c:pt idx="14">
                  <c:v>Mobility/device management</c:v>
                </c:pt>
                <c:pt idx="15">
                  <c:v>Digital security</c:v>
                </c:pt>
                <c:pt idx="16">
                  <c:v>Artificial intelligence</c:v>
                </c:pt>
              </c:strCache>
            </c:strRef>
          </c:cat>
          <c:val>
            <c:numRef>
              <c:f>Sheet1!$B$2:$B$18</c:f>
              <c:numCache>
                <c:formatCode>0%</c:formatCode>
                <c:ptCount val="17"/>
                <c:pt idx="0">
                  <c:v>0.71150000000000002</c:v>
                </c:pt>
                <c:pt idx="1">
                  <c:v>0.68589999999999995</c:v>
                </c:pt>
                <c:pt idx="2">
                  <c:v>0.64100000000000001</c:v>
                </c:pt>
                <c:pt idx="3">
                  <c:v>0.58330000000000004</c:v>
                </c:pt>
                <c:pt idx="4">
                  <c:v>0.58330000000000004</c:v>
                </c:pt>
                <c:pt idx="5">
                  <c:v>0.58009999999999995</c:v>
                </c:pt>
                <c:pt idx="6">
                  <c:v>0.55130000000000001</c:v>
                </c:pt>
                <c:pt idx="7">
                  <c:v>0.51280000000000003</c:v>
                </c:pt>
                <c:pt idx="8">
                  <c:v>0.4551</c:v>
                </c:pt>
                <c:pt idx="9">
                  <c:v>0.4199</c:v>
                </c:pt>
                <c:pt idx="10">
                  <c:v>0.31090000000000001</c:v>
                </c:pt>
                <c:pt idx="11">
                  <c:v>0.30769999999999997</c:v>
                </c:pt>
                <c:pt idx="12">
                  <c:v>0.25640000000000002</c:v>
                </c:pt>
                <c:pt idx="13">
                  <c:v>0.25640000000000002</c:v>
                </c:pt>
                <c:pt idx="14">
                  <c:v>0.24679999999999999</c:v>
                </c:pt>
                <c:pt idx="15">
                  <c:v>0.23400000000000001</c:v>
                </c:pt>
                <c:pt idx="16">
                  <c:v>0.2051</c:v>
                </c:pt>
              </c:numCache>
            </c:numRef>
          </c:val>
          <c:extLst>
            <c:ext xmlns:c16="http://schemas.microsoft.com/office/drawing/2014/chart" uri="{C3380CC4-5D6E-409C-BE32-E72D297353CC}">
              <c16:uniqueId val="{00000000-BD61-7C4C-AC1E-ADDFDF7BF266}"/>
            </c:ext>
          </c:extLst>
        </c:ser>
        <c:dLbls>
          <c:dLblPos val="outEnd"/>
          <c:showLegendKey val="0"/>
          <c:showVal val="1"/>
          <c:showCatName val="0"/>
          <c:showSerName val="0"/>
          <c:showPercent val="0"/>
          <c:showBubbleSize val="0"/>
        </c:dLbls>
        <c:gapWidth val="182"/>
        <c:axId val="1342017311"/>
        <c:axId val="1342018959"/>
      </c:barChart>
      <c:catAx>
        <c:axId val="1342017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42018959"/>
        <c:crosses val="autoZero"/>
        <c:auto val="1"/>
        <c:lblAlgn val="ctr"/>
        <c:lblOffset val="100"/>
        <c:noMultiLvlLbl val="0"/>
      </c:catAx>
      <c:valAx>
        <c:axId val="1342018959"/>
        <c:scaling>
          <c:orientation val="minMax"/>
        </c:scaling>
        <c:delete val="1"/>
        <c:axPos val="t"/>
        <c:numFmt formatCode="0%" sourceLinked="1"/>
        <c:majorTickMark val="none"/>
        <c:minorTickMark val="none"/>
        <c:tickLblPos val="nextTo"/>
        <c:crossAx val="134201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Role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43713742387406"/>
          <c:y val="0.11022835828776889"/>
          <c:w val="0.54623421515056692"/>
          <c:h val="0.5673605743920606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AA-C64A-89EE-9C3B8111FF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AA-C64A-89EE-9C3B8111FF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AA-C64A-89EE-9C3B8111FF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AA-C64A-89EE-9C3B8111FF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AA-C64A-89EE-9C3B8111FF3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AA-C64A-89EE-9C3B8111FF3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Practitioner: Internal service/support</c:v>
                </c:pt>
                <c:pt idx="1">
                  <c:v>Practitioner: External service/support</c:v>
                </c:pt>
                <c:pt idx="2">
                  <c:v>Practitioner: Blended service and support</c:v>
                </c:pt>
                <c:pt idx="3">
                  <c:v>Consultant</c:v>
                </c:pt>
                <c:pt idx="4">
                  <c:v>Outsourced or managed service provider</c:v>
                </c:pt>
                <c:pt idx="5">
                  <c:v>Vendor/solution provider</c:v>
                </c:pt>
              </c:strCache>
            </c:strRef>
          </c:cat>
          <c:val>
            <c:numRef>
              <c:f>Sheet1!$B$2:$B$7</c:f>
              <c:numCache>
                <c:formatCode>0%</c:formatCode>
                <c:ptCount val="6"/>
                <c:pt idx="0">
                  <c:v>0.4</c:v>
                </c:pt>
                <c:pt idx="1">
                  <c:v>0.1222</c:v>
                </c:pt>
                <c:pt idx="2">
                  <c:v>0.3</c:v>
                </c:pt>
                <c:pt idx="3">
                  <c:v>7.4099999999999999E-2</c:v>
                </c:pt>
                <c:pt idx="4">
                  <c:v>6.6699999999999995E-2</c:v>
                </c:pt>
                <c:pt idx="5">
                  <c:v>3.6999999999999998E-2</c:v>
                </c:pt>
              </c:numCache>
            </c:numRef>
          </c:val>
          <c:extLst>
            <c:ext xmlns:c16="http://schemas.microsoft.com/office/drawing/2014/chart" uri="{C3380CC4-5D6E-409C-BE32-E72D297353CC}">
              <c16:uniqueId val="{00000000-F087-CB43-8DDE-8AA0E8CCE319}"/>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6844101172225472E-2"/>
          <c:y val="0.74940042246824745"/>
          <c:w val="0.94875748020123729"/>
          <c:h val="0.12620545458310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Function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43713742387406"/>
          <c:y val="0.11022835828776889"/>
          <c:w val="0.54623421515056692"/>
          <c:h val="0.5673605743920606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7E-4949-9960-67190466E0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7E-4949-9960-67190466E0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7E-4949-9960-67190466E0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7E-4949-9960-67190466E0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7E-4949-9960-67190466E0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C7E-4949-9960-67190466E0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E-FC7E-4949-9960-67190466E0DE}"/>
              </c:ext>
            </c:extLst>
          </c:dPt>
          <c:dLbls>
            <c:dLbl>
              <c:idx val="6"/>
              <c:layout>
                <c:manualLayout>
                  <c:x val="-8.3152396312254823E-2"/>
                  <c:y val="-8.1864454653030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7E-4949-9960-67190466E0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Non-IT executive management</c:v>
                </c:pt>
                <c:pt idx="1">
                  <c:v>IT/technical executive management</c:v>
                </c:pt>
                <c:pt idx="2">
                  <c:v>Senior management (VP, director)</c:v>
                </c:pt>
                <c:pt idx="3">
                  <c:v>Mid-level management (manager)</c:v>
                </c:pt>
                <c:pt idx="4">
                  <c:v>Specialist management (knowledge, project, problem, etc.)</c:v>
                </c:pt>
                <c:pt idx="5">
                  <c:v>Supervisor/team lead</c:v>
                </c:pt>
                <c:pt idx="6">
                  <c:v>Customer support</c:v>
                </c:pt>
              </c:strCache>
            </c:strRef>
          </c:cat>
          <c:val>
            <c:numRef>
              <c:f>Sheet1!$B$2:$B$8</c:f>
              <c:numCache>
                <c:formatCode>0%</c:formatCode>
                <c:ptCount val="7"/>
                <c:pt idx="0">
                  <c:v>8.9599999999999999E-2</c:v>
                </c:pt>
                <c:pt idx="1">
                  <c:v>0.3548</c:v>
                </c:pt>
                <c:pt idx="2">
                  <c:v>0.18640000000000001</c:v>
                </c:pt>
                <c:pt idx="3">
                  <c:v>0.2258</c:v>
                </c:pt>
                <c:pt idx="4">
                  <c:v>6.4500000000000002E-2</c:v>
                </c:pt>
                <c:pt idx="5">
                  <c:v>6.0900000000000003E-2</c:v>
                </c:pt>
                <c:pt idx="6">
                  <c:v>1.7899999999999999E-2</c:v>
                </c:pt>
              </c:numCache>
            </c:numRef>
          </c:val>
          <c:extLst>
            <c:ext xmlns:c16="http://schemas.microsoft.com/office/drawing/2014/chart" uri="{C3380CC4-5D6E-409C-BE32-E72D297353CC}">
              <c16:uniqueId val="{0000000C-FC7E-4949-9960-67190466E0D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72211227091723729"/>
          <c:w val="0.99758444548854863"/>
          <c:h val="0.27753068699505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Business Area</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Service desk</c:v>
                </c:pt>
                <c:pt idx="1">
                  <c:v>Service management</c:v>
                </c:pt>
                <c:pt idx="2">
                  <c:v>Desktop support</c:v>
                </c:pt>
                <c:pt idx="3">
                  <c:v>Mobility/endpoint management</c:v>
                </c:pt>
                <c:pt idx="4">
                  <c:v>Development</c:v>
                </c:pt>
                <c:pt idx="5">
                  <c:v>Contact center operations</c:v>
                </c:pt>
                <c:pt idx="6">
                  <c:v>Human resources</c:v>
                </c:pt>
                <c:pt idx="7">
                  <c:v>Finance</c:v>
                </c:pt>
                <c:pt idx="8">
                  <c:v>Facilities</c:v>
                </c:pt>
                <c:pt idx="9">
                  <c:v>Other</c:v>
                </c:pt>
              </c:strCache>
            </c:strRef>
          </c:cat>
          <c:val>
            <c:numRef>
              <c:f>Sheet1!$B$2:$B$11</c:f>
              <c:numCache>
                <c:formatCode>0%</c:formatCode>
                <c:ptCount val="10"/>
                <c:pt idx="0">
                  <c:v>0.69850000000000001</c:v>
                </c:pt>
                <c:pt idx="1">
                  <c:v>0.68059999999999998</c:v>
                </c:pt>
                <c:pt idx="2">
                  <c:v>0.51939999999999997</c:v>
                </c:pt>
                <c:pt idx="3">
                  <c:v>0.34329999999999999</c:v>
                </c:pt>
                <c:pt idx="4">
                  <c:v>0.3075</c:v>
                </c:pt>
                <c:pt idx="5">
                  <c:v>0.28360000000000002</c:v>
                </c:pt>
                <c:pt idx="6">
                  <c:v>0.19700000000000001</c:v>
                </c:pt>
                <c:pt idx="7">
                  <c:v>0.1343</c:v>
                </c:pt>
                <c:pt idx="8">
                  <c:v>0.12540000000000001</c:v>
                </c:pt>
                <c:pt idx="9">
                  <c:v>2.9899999999999999E-2</c:v>
                </c:pt>
              </c:numCache>
            </c:numRef>
          </c:val>
          <c:extLst>
            <c:ext xmlns:c16="http://schemas.microsoft.com/office/drawing/2014/chart" uri="{C3380CC4-5D6E-409C-BE32-E72D297353CC}">
              <c16:uniqueId val="{00000000-DD10-9D41-ACBB-51A82C5105CE}"/>
            </c:ext>
          </c:extLst>
        </c:ser>
        <c:dLbls>
          <c:dLblPos val="outEnd"/>
          <c:showLegendKey val="0"/>
          <c:showVal val="1"/>
          <c:showCatName val="0"/>
          <c:showSerName val="0"/>
          <c:showPercent val="0"/>
          <c:showBubbleSize val="0"/>
        </c:dLbls>
        <c:gapWidth val="182"/>
        <c:axId val="1701877408"/>
        <c:axId val="1702840320"/>
      </c:barChart>
      <c:catAx>
        <c:axId val="1701877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840320"/>
        <c:crosses val="autoZero"/>
        <c:auto val="1"/>
        <c:lblAlgn val="ctr"/>
        <c:lblOffset val="100"/>
        <c:noMultiLvlLbl val="0"/>
      </c:catAx>
      <c:valAx>
        <c:axId val="1702840320"/>
        <c:scaling>
          <c:orientation val="minMax"/>
        </c:scaling>
        <c:delete val="1"/>
        <c:axPos val="t"/>
        <c:numFmt formatCode="0%" sourceLinked="1"/>
        <c:majorTickMark val="none"/>
        <c:minorTickMark val="none"/>
        <c:tickLblPos val="nextTo"/>
        <c:crossAx val="170187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Primary Focus for Service Management,</a:t>
            </a:r>
            <a:r>
              <a:rPr lang="en-US" b="1" baseline="0" dirty="0"/>
              <a:t> Service Desk, and Development Business Areas</a:t>
            </a:r>
            <a:r>
              <a:rPr lang="en-US" b="1" dirty="0"/>
              <a:t>  </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Service management</c:v>
                </c:pt>
                <c:pt idx="1">
                  <c:v>Operations management</c:v>
                </c:pt>
                <c:pt idx="2">
                  <c:v>Project/program management</c:v>
                </c:pt>
                <c:pt idx="3">
                  <c:v>DevOps</c:v>
                </c:pt>
                <c:pt idx="4">
                  <c:v>Strategy management</c:v>
                </c:pt>
                <c:pt idx="5">
                  <c:v>Other</c:v>
                </c:pt>
              </c:strCache>
            </c:strRef>
          </c:cat>
          <c:val>
            <c:numRef>
              <c:f>Sheet1!$B$2:$B$7</c:f>
              <c:numCache>
                <c:formatCode>0%</c:formatCode>
                <c:ptCount val="6"/>
                <c:pt idx="0">
                  <c:v>0.64329999999999998</c:v>
                </c:pt>
                <c:pt idx="1">
                  <c:v>0.43630000000000002</c:v>
                </c:pt>
                <c:pt idx="2">
                  <c:v>0.31530000000000002</c:v>
                </c:pt>
                <c:pt idx="3">
                  <c:v>0.19750000000000001</c:v>
                </c:pt>
                <c:pt idx="4">
                  <c:v>0.16239999999999999</c:v>
                </c:pt>
                <c:pt idx="5">
                  <c:v>2.5499999999999998E-2</c:v>
                </c:pt>
              </c:numCache>
            </c:numRef>
          </c:val>
          <c:extLst>
            <c:ext xmlns:c16="http://schemas.microsoft.com/office/drawing/2014/chart" uri="{C3380CC4-5D6E-409C-BE32-E72D297353CC}">
              <c16:uniqueId val="{00000000-1FD6-BA44-80C5-E2375BBF9FDF}"/>
            </c:ext>
          </c:extLst>
        </c:ser>
        <c:dLbls>
          <c:dLblPos val="outEnd"/>
          <c:showLegendKey val="0"/>
          <c:showVal val="1"/>
          <c:showCatName val="0"/>
          <c:showSerName val="0"/>
          <c:showPercent val="0"/>
          <c:showBubbleSize val="0"/>
        </c:dLbls>
        <c:gapWidth val="182"/>
        <c:axId val="1701877408"/>
        <c:axId val="1702840320"/>
      </c:barChart>
      <c:catAx>
        <c:axId val="1701877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2840320"/>
        <c:crosses val="autoZero"/>
        <c:auto val="1"/>
        <c:lblAlgn val="ctr"/>
        <c:lblOffset val="100"/>
        <c:noMultiLvlLbl val="0"/>
      </c:catAx>
      <c:valAx>
        <c:axId val="1702840320"/>
        <c:scaling>
          <c:orientation val="minMax"/>
        </c:scaling>
        <c:delete val="1"/>
        <c:axPos val="t"/>
        <c:numFmt formatCode="0%" sourceLinked="1"/>
        <c:majorTickMark val="none"/>
        <c:minorTickMark val="none"/>
        <c:tickLblPos val="nextTo"/>
        <c:crossAx val="170187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Currently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Agile</c:v>
                </c:pt>
                <c:pt idx="1">
                  <c:v>Capability Maturity Model</c:v>
                </c:pt>
                <c:pt idx="2">
                  <c:v>COBIT</c:v>
                </c:pt>
                <c:pt idx="3">
                  <c:v>DevOps</c:v>
                </c:pt>
                <c:pt idx="4">
                  <c:v>HDI Support Center Standard</c:v>
                </c:pt>
                <c:pt idx="5">
                  <c:v>ISO 9000</c:v>
                </c:pt>
                <c:pt idx="6">
                  <c:v>ISO/IEC 20000</c:v>
                </c:pt>
                <c:pt idx="7">
                  <c:v>ITIL 3 or earlier</c:v>
                </c:pt>
                <c:pt idx="8">
                  <c:v>ITIL 4</c:v>
                </c:pt>
                <c:pt idx="9">
                  <c:v>Kaizen</c:v>
                </c:pt>
                <c:pt idx="10">
                  <c:v>Knowledge-Centered Service</c:v>
                </c:pt>
                <c:pt idx="11">
                  <c:v>Lean</c:v>
                </c:pt>
                <c:pt idx="12">
                  <c:v>Microsoft Operations Framework</c:v>
                </c:pt>
                <c:pt idx="13">
                  <c:v>Process Maturity Framework</c:v>
                </c:pt>
                <c:pt idx="14">
                  <c:v>PMI/PMBOK</c:v>
                </c:pt>
                <c:pt idx="15">
                  <c:v>Six Sigma</c:v>
                </c:pt>
                <c:pt idx="16">
                  <c:v>Total Quality Management</c:v>
                </c:pt>
                <c:pt idx="17">
                  <c:v>Waterfall</c:v>
                </c:pt>
              </c:strCache>
            </c:strRef>
          </c:cat>
          <c:val>
            <c:numRef>
              <c:f>Sheet1!$B$2:$B$19</c:f>
              <c:numCache>
                <c:formatCode>0%</c:formatCode>
                <c:ptCount val="18"/>
                <c:pt idx="0">
                  <c:v>0.47</c:v>
                </c:pt>
                <c:pt idx="1">
                  <c:v>0.28999999999999998</c:v>
                </c:pt>
                <c:pt idx="2">
                  <c:v>0.16</c:v>
                </c:pt>
                <c:pt idx="3">
                  <c:v>0.52</c:v>
                </c:pt>
                <c:pt idx="4">
                  <c:v>0.34</c:v>
                </c:pt>
                <c:pt idx="5">
                  <c:v>0.28999999999999998</c:v>
                </c:pt>
                <c:pt idx="6">
                  <c:v>0.28999999999999998</c:v>
                </c:pt>
                <c:pt idx="7">
                  <c:v>0.28000000000000003</c:v>
                </c:pt>
                <c:pt idx="8">
                  <c:v>0.32</c:v>
                </c:pt>
                <c:pt idx="9">
                  <c:v>0.2</c:v>
                </c:pt>
                <c:pt idx="10">
                  <c:v>0.37</c:v>
                </c:pt>
                <c:pt idx="11">
                  <c:v>0.23</c:v>
                </c:pt>
                <c:pt idx="12">
                  <c:v>0.43</c:v>
                </c:pt>
                <c:pt idx="13">
                  <c:v>0.2</c:v>
                </c:pt>
                <c:pt idx="14">
                  <c:v>0.41</c:v>
                </c:pt>
                <c:pt idx="15">
                  <c:v>0.26</c:v>
                </c:pt>
                <c:pt idx="16">
                  <c:v>0.26</c:v>
                </c:pt>
                <c:pt idx="17">
                  <c:v>0.19</c:v>
                </c:pt>
              </c:numCache>
            </c:numRef>
          </c:val>
          <c:extLst>
            <c:ext xmlns:c16="http://schemas.microsoft.com/office/drawing/2014/chart" uri="{C3380CC4-5D6E-409C-BE32-E72D297353CC}">
              <c16:uniqueId val="{00000000-F5D2-CF4F-B1BD-FC97B36B8E15}"/>
            </c:ext>
          </c:extLst>
        </c:ser>
        <c:ser>
          <c:idx val="1"/>
          <c:order val="1"/>
          <c:tx>
            <c:strRef>
              <c:f>Sheet1!$C$1</c:f>
              <c:strCache>
                <c:ptCount val="1"/>
                <c:pt idx="0">
                  <c:v>Planning to use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Agile</c:v>
                </c:pt>
                <c:pt idx="1">
                  <c:v>Capability Maturity Model</c:v>
                </c:pt>
                <c:pt idx="2">
                  <c:v>COBIT</c:v>
                </c:pt>
                <c:pt idx="3">
                  <c:v>DevOps</c:v>
                </c:pt>
                <c:pt idx="4">
                  <c:v>HDI Support Center Standard</c:v>
                </c:pt>
                <c:pt idx="5">
                  <c:v>ISO 9000</c:v>
                </c:pt>
                <c:pt idx="6">
                  <c:v>ISO/IEC 20000</c:v>
                </c:pt>
                <c:pt idx="7">
                  <c:v>ITIL 3 or earlier</c:v>
                </c:pt>
                <c:pt idx="8">
                  <c:v>ITIL 4</c:v>
                </c:pt>
                <c:pt idx="9">
                  <c:v>Kaizen</c:v>
                </c:pt>
                <c:pt idx="10">
                  <c:v>Knowledge-Centered Service</c:v>
                </c:pt>
                <c:pt idx="11">
                  <c:v>Lean</c:v>
                </c:pt>
                <c:pt idx="12">
                  <c:v>Microsoft Operations Framework</c:v>
                </c:pt>
                <c:pt idx="13">
                  <c:v>Process Maturity Framework</c:v>
                </c:pt>
                <c:pt idx="14">
                  <c:v>PMI/PMBOK</c:v>
                </c:pt>
                <c:pt idx="15">
                  <c:v>Six Sigma</c:v>
                </c:pt>
                <c:pt idx="16">
                  <c:v>Total Quality Management</c:v>
                </c:pt>
                <c:pt idx="17">
                  <c:v>Waterfall</c:v>
                </c:pt>
              </c:strCache>
            </c:strRef>
          </c:cat>
          <c:val>
            <c:numRef>
              <c:f>Sheet1!$C$2:$C$19</c:f>
              <c:numCache>
                <c:formatCode>0%</c:formatCode>
                <c:ptCount val="18"/>
                <c:pt idx="0">
                  <c:v>0.25</c:v>
                </c:pt>
                <c:pt idx="1">
                  <c:v>0.3</c:v>
                </c:pt>
                <c:pt idx="2">
                  <c:v>0.27</c:v>
                </c:pt>
                <c:pt idx="3">
                  <c:v>0.21</c:v>
                </c:pt>
                <c:pt idx="4">
                  <c:v>0.23</c:v>
                </c:pt>
                <c:pt idx="5">
                  <c:v>0.19</c:v>
                </c:pt>
                <c:pt idx="6">
                  <c:v>0.22</c:v>
                </c:pt>
                <c:pt idx="7">
                  <c:v>0.2</c:v>
                </c:pt>
                <c:pt idx="8">
                  <c:v>0.3</c:v>
                </c:pt>
                <c:pt idx="9">
                  <c:v>0.2</c:v>
                </c:pt>
                <c:pt idx="10">
                  <c:v>0.23</c:v>
                </c:pt>
                <c:pt idx="11">
                  <c:v>0.19</c:v>
                </c:pt>
                <c:pt idx="12">
                  <c:v>0.2</c:v>
                </c:pt>
                <c:pt idx="13">
                  <c:v>0.24</c:v>
                </c:pt>
                <c:pt idx="14">
                  <c:v>0.21</c:v>
                </c:pt>
                <c:pt idx="15">
                  <c:v>0.21</c:v>
                </c:pt>
                <c:pt idx="16">
                  <c:v>0.23</c:v>
                </c:pt>
                <c:pt idx="17">
                  <c:v>0.2</c:v>
                </c:pt>
              </c:numCache>
            </c:numRef>
          </c:val>
          <c:extLst>
            <c:ext xmlns:c16="http://schemas.microsoft.com/office/drawing/2014/chart" uri="{C3380CC4-5D6E-409C-BE32-E72D297353CC}">
              <c16:uniqueId val="{00000001-F5D2-CF4F-B1BD-FC97B36B8E15}"/>
            </c:ext>
          </c:extLst>
        </c:ser>
        <c:ser>
          <c:idx val="2"/>
          <c:order val="2"/>
          <c:tx>
            <c:strRef>
              <c:f>Sheet1!$D$1</c:f>
              <c:strCache>
                <c:ptCount val="1"/>
                <c:pt idx="0">
                  <c:v>Have used in the past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Agile</c:v>
                </c:pt>
                <c:pt idx="1">
                  <c:v>Capability Maturity Model</c:v>
                </c:pt>
                <c:pt idx="2">
                  <c:v>COBIT</c:v>
                </c:pt>
                <c:pt idx="3">
                  <c:v>DevOps</c:v>
                </c:pt>
                <c:pt idx="4">
                  <c:v>HDI Support Center Standard</c:v>
                </c:pt>
                <c:pt idx="5">
                  <c:v>ISO 9000</c:v>
                </c:pt>
                <c:pt idx="6">
                  <c:v>ISO/IEC 20000</c:v>
                </c:pt>
                <c:pt idx="7">
                  <c:v>ITIL 3 or earlier</c:v>
                </c:pt>
                <c:pt idx="8">
                  <c:v>ITIL 4</c:v>
                </c:pt>
                <c:pt idx="9">
                  <c:v>Kaizen</c:v>
                </c:pt>
                <c:pt idx="10">
                  <c:v>Knowledge-Centered Service</c:v>
                </c:pt>
                <c:pt idx="11">
                  <c:v>Lean</c:v>
                </c:pt>
                <c:pt idx="12">
                  <c:v>Microsoft Operations Framework</c:v>
                </c:pt>
                <c:pt idx="13">
                  <c:v>Process Maturity Framework</c:v>
                </c:pt>
                <c:pt idx="14">
                  <c:v>PMI/PMBOK</c:v>
                </c:pt>
                <c:pt idx="15">
                  <c:v>Six Sigma</c:v>
                </c:pt>
                <c:pt idx="16">
                  <c:v>Total Quality Management</c:v>
                </c:pt>
                <c:pt idx="17">
                  <c:v>Waterfall</c:v>
                </c:pt>
              </c:strCache>
            </c:strRef>
          </c:cat>
          <c:val>
            <c:numRef>
              <c:f>Sheet1!$D$2:$D$19</c:f>
              <c:numCache>
                <c:formatCode>0%</c:formatCode>
                <c:ptCount val="18"/>
                <c:pt idx="0">
                  <c:v>0.14000000000000001</c:v>
                </c:pt>
                <c:pt idx="1">
                  <c:v>0.13</c:v>
                </c:pt>
                <c:pt idx="2">
                  <c:v>0.21</c:v>
                </c:pt>
                <c:pt idx="3">
                  <c:v>0.12</c:v>
                </c:pt>
                <c:pt idx="4">
                  <c:v>0.22</c:v>
                </c:pt>
                <c:pt idx="5">
                  <c:v>0.21</c:v>
                </c:pt>
                <c:pt idx="6">
                  <c:v>0.18</c:v>
                </c:pt>
                <c:pt idx="7">
                  <c:v>0.3</c:v>
                </c:pt>
                <c:pt idx="8">
                  <c:v>0.15</c:v>
                </c:pt>
                <c:pt idx="9">
                  <c:v>0.25</c:v>
                </c:pt>
                <c:pt idx="10">
                  <c:v>0.13</c:v>
                </c:pt>
                <c:pt idx="11">
                  <c:v>0.25</c:v>
                </c:pt>
                <c:pt idx="12">
                  <c:v>0.15</c:v>
                </c:pt>
                <c:pt idx="13">
                  <c:v>0.21</c:v>
                </c:pt>
                <c:pt idx="14">
                  <c:v>0.16</c:v>
                </c:pt>
                <c:pt idx="15">
                  <c:v>0.2</c:v>
                </c:pt>
                <c:pt idx="16">
                  <c:v>0.18</c:v>
                </c:pt>
                <c:pt idx="17">
                  <c:v>0.28000000000000003</c:v>
                </c:pt>
              </c:numCache>
            </c:numRef>
          </c:val>
          <c:extLst>
            <c:ext xmlns:c16="http://schemas.microsoft.com/office/drawing/2014/chart" uri="{C3380CC4-5D6E-409C-BE32-E72D297353CC}">
              <c16:uniqueId val="{00000002-F5D2-CF4F-B1BD-FC97B36B8E15}"/>
            </c:ext>
          </c:extLst>
        </c:ser>
        <c:ser>
          <c:idx val="3"/>
          <c:order val="3"/>
          <c:tx>
            <c:strRef>
              <c:f>Sheet1!$E$1</c:f>
              <c:strCache>
                <c:ptCount val="1"/>
                <c:pt idx="0">
                  <c:v>Haven't used and don't plan to use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Agile</c:v>
                </c:pt>
                <c:pt idx="1">
                  <c:v>Capability Maturity Model</c:v>
                </c:pt>
                <c:pt idx="2">
                  <c:v>COBIT</c:v>
                </c:pt>
                <c:pt idx="3">
                  <c:v>DevOps</c:v>
                </c:pt>
                <c:pt idx="4">
                  <c:v>HDI Support Center Standard</c:v>
                </c:pt>
                <c:pt idx="5">
                  <c:v>ISO 9000</c:v>
                </c:pt>
                <c:pt idx="6">
                  <c:v>ISO/IEC 20000</c:v>
                </c:pt>
                <c:pt idx="7">
                  <c:v>ITIL 3 or earlier</c:v>
                </c:pt>
                <c:pt idx="8">
                  <c:v>ITIL 4</c:v>
                </c:pt>
                <c:pt idx="9">
                  <c:v>Kaizen</c:v>
                </c:pt>
                <c:pt idx="10">
                  <c:v>Knowledge-Centered Service</c:v>
                </c:pt>
                <c:pt idx="11">
                  <c:v>Lean</c:v>
                </c:pt>
                <c:pt idx="12">
                  <c:v>Microsoft Operations Framework</c:v>
                </c:pt>
                <c:pt idx="13">
                  <c:v>Process Maturity Framework</c:v>
                </c:pt>
                <c:pt idx="14">
                  <c:v>PMI/PMBOK</c:v>
                </c:pt>
                <c:pt idx="15">
                  <c:v>Six Sigma</c:v>
                </c:pt>
                <c:pt idx="16">
                  <c:v>Total Quality Management</c:v>
                </c:pt>
                <c:pt idx="17">
                  <c:v>Waterfall</c:v>
                </c:pt>
              </c:strCache>
            </c:strRef>
          </c:cat>
          <c:val>
            <c:numRef>
              <c:f>Sheet1!$E$2:$E$19</c:f>
              <c:numCache>
                <c:formatCode>0%</c:formatCode>
                <c:ptCount val="18"/>
                <c:pt idx="0">
                  <c:v>0.14000000000000001</c:v>
                </c:pt>
                <c:pt idx="1">
                  <c:v>0.28999999999999998</c:v>
                </c:pt>
                <c:pt idx="2">
                  <c:v>0.36</c:v>
                </c:pt>
                <c:pt idx="3">
                  <c:v>0.15</c:v>
                </c:pt>
                <c:pt idx="4">
                  <c:v>0.22</c:v>
                </c:pt>
                <c:pt idx="5">
                  <c:v>0.31</c:v>
                </c:pt>
                <c:pt idx="6">
                  <c:v>0.31</c:v>
                </c:pt>
                <c:pt idx="7">
                  <c:v>0.23</c:v>
                </c:pt>
                <c:pt idx="8">
                  <c:v>0.23</c:v>
                </c:pt>
                <c:pt idx="9">
                  <c:v>0.35</c:v>
                </c:pt>
                <c:pt idx="10">
                  <c:v>0.27</c:v>
                </c:pt>
                <c:pt idx="11">
                  <c:v>0.33</c:v>
                </c:pt>
                <c:pt idx="12">
                  <c:v>0.21</c:v>
                </c:pt>
                <c:pt idx="13">
                  <c:v>0.36</c:v>
                </c:pt>
                <c:pt idx="14">
                  <c:v>0.22</c:v>
                </c:pt>
                <c:pt idx="15">
                  <c:v>0.33</c:v>
                </c:pt>
                <c:pt idx="16">
                  <c:v>0.33</c:v>
                </c:pt>
                <c:pt idx="17">
                  <c:v>0.33</c:v>
                </c:pt>
              </c:numCache>
            </c:numRef>
          </c:val>
          <c:extLst>
            <c:ext xmlns:c16="http://schemas.microsoft.com/office/drawing/2014/chart" uri="{C3380CC4-5D6E-409C-BE32-E72D297353CC}">
              <c16:uniqueId val="{00000003-F5D2-CF4F-B1BD-FC97B36B8E15}"/>
            </c:ext>
          </c:extLst>
        </c:ser>
        <c:dLbls>
          <c:dLblPos val="inBase"/>
          <c:showLegendKey val="0"/>
          <c:showVal val="1"/>
          <c:showCatName val="0"/>
          <c:showSerName val="0"/>
          <c:showPercent val="0"/>
          <c:showBubbleSize val="0"/>
        </c:dLbls>
        <c:gapWidth val="150"/>
        <c:overlap val="100"/>
        <c:axId val="921472111"/>
        <c:axId val="921473759"/>
      </c:barChart>
      <c:catAx>
        <c:axId val="92147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21473759"/>
        <c:crosses val="autoZero"/>
        <c:auto val="1"/>
        <c:lblAlgn val="ctr"/>
        <c:lblOffset val="100"/>
        <c:noMultiLvlLbl val="0"/>
      </c:catAx>
      <c:valAx>
        <c:axId val="921473759"/>
        <c:scaling>
          <c:orientation val="minMax"/>
        </c:scaling>
        <c:delete val="1"/>
        <c:axPos val="l"/>
        <c:numFmt formatCode="0%" sourceLinked="1"/>
        <c:majorTickMark val="none"/>
        <c:minorTickMark val="none"/>
        <c:tickLblPos val="nextTo"/>
        <c:crossAx val="921472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adopted</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Architecture management</c:v>
                </c:pt>
                <c:pt idx="1">
                  <c:v>Availability management</c:v>
                </c:pt>
                <c:pt idx="2">
                  <c:v>Business analysis</c:v>
                </c:pt>
                <c:pt idx="3">
                  <c:v>Capacity and performance management</c:v>
                </c:pt>
                <c:pt idx="4">
                  <c:v>Change enablement</c:v>
                </c:pt>
                <c:pt idx="5">
                  <c:v>Continual improvement</c:v>
                </c:pt>
                <c:pt idx="6">
                  <c:v>Deployment management</c:v>
                </c:pt>
                <c:pt idx="7">
                  <c:v>Incident management</c:v>
                </c:pt>
                <c:pt idx="8">
                  <c:v>Information security management</c:v>
                </c:pt>
                <c:pt idx="9">
                  <c:v>Infrastructure and platform management</c:v>
                </c:pt>
                <c:pt idx="10">
                  <c:v>IT asset management</c:v>
                </c:pt>
                <c:pt idx="11">
                  <c:v>Knowledge management</c:v>
                </c:pt>
                <c:pt idx="12">
                  <c:v>Measurement and reporting</c:v>
                </c:pt>
                <c:pt idx="13">
                  <c:v>Monitoring and event management</c:v>
                </c:pt>
                <c:pt idx="14">
                  <c:v>Organizational change management</c:v>
                </c:pt>
                <c:pt idx="15">
                  <c:v>Portfolio management</c:v>
                </c:pt>
                <c:pt idx="16">
                  <c:v>Problem management</c:v>
                </c:pt>
                <c:pt idx="17">
                  <c:v>Project management</c:v>
                </c:pt>
              </c:strCache>
            </c:strRef>
          </c:cat>
          <c:val>
            <c:numRef>
              <c:f>Sheet1!$B$2:$B$19</c:f>
              <c:numCache>
                <c:formatCode>0%</c:formatCode>
                <c:ptCount val="18"/>
                <c:pt idx="0">
                  <c:v>0.2</c:v>
                </c:pt>
                <c:pt idx="1">
                  <c:v>0.28999999999999998</c:v>
                </c:pt>
                <c:pt idx="2">
                  <c:v>0.36</c:v>
                </c:pt>
                <c:pt idx="3">
                  <c:v>0.34</c:v>
                </c:pt>
                <c:pt idx="4">
                  <c:v>0.2</c:v>
                </c:pt>
                <c:pt idx="5">
                  <c:v>0.37</c:v>
                </c:pt>
                <c:pt idx="6">
                  <c:v>0.22</c:v>
                </c:pt>
                <c:pt idx="7">
                  <c:v>0.44</c:v>
                </c:pt>
                <c:pt idx="8">
                  <c:v>0.47</c:v>
                </c:pt>
                <c:pt idx="9">
                  <c:v>0.24</c:v>
                </c:pt>
                <c:pt idx="10">
                  <c:v>0.63</c:v>
                </c:pt>
                <c:pt idx="11">
                  <c:v>0.44</c:v>
                </c:pt>
                <c:pt idx="12">
                  <c:v>0.27</c:v>
                </c:pt>
                <c:pt idx="13">
                  <c:v>0.39</c:v>
                </c:pt>
                <c:pt idx="14">
                  <c:v>0.2</c:v>
                </c:pt>
                <c:pt idx="15">
                  <c:v>0.24</c:v>
                </c:pt>
                <c:pt idx="16">
                  <c:v>0.4</c:v>
                </c:pt>
                <c:pt idx="17">
                  <c:v>0.43</c:v>
                </c:pt>
              </c:numCache>
            </c:numRef>
          </c:val>
          <c:extLst>
            <c:ext xmlns:c16="http://schemas.microsoft.com/office/drawing/2014/chart" uri="{C3380CC4-5D6E-409C-BE32-E72D297353CC}">
              <c16:uniqueId val="{00000000-53C8-544A-B97A-CC8D8653E1B2}"/>
            </c:ext>
          </c:extLst>
        </c:ser>
        <c:ser>
          <c:idx val="1"/>
          <c:order val="1"/>
          <c:tx>
            <c:strRef>
              <c:f>Sheet1!$C$1</c:f>
              <c:strCache>
                <c:ptCount val="1"/>
                <c:pt idx="0">
                  <c:v>Process defined</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Architecture management</c:v>
                </c:pt>
                <c:pt idx="1">
                  <c:v>Availability management</c:v>
                </c:pt>
                <c:pt idx="2">
                  <c:v>Business analysis</c:v>
                </c:pt>
                <c:pt idx="3">
                  <c:v>Capacity and performance management</c:v>
                </c:pt>
                <c:pt idx="4">
                  <c:v>Change enablement</c:v>
                </c:pt>
                <c:pt idx="5">
                  <c:v>Continual improvement</c:v>
                </c:pt>
                <c:pt idx="6">
                  <c:v>Deployment management</c:v>
                </c:pt>
                <c:pt idx="7">
                  <c:v>Incident management</c:v>
                </c:pt>
                <c:pt idx="8">
                  <c:v>Information security management</c:v>
                </c:pt>
                <c:pt idx="9">
                  <c:v>Infrastructure and platform management</c:v>
                </c:pt>
                <c:pt idx="10">
                  <c:v>IT asset management</c:v>
                </c:pt>
                <c:pt idx="11">
                  <c:v>Knowledge management</c:v>
                </c:pt>
                <c:pt idx="12">
                  <c:v>Measurement and reporting</c:v>
                </c:pt>
                <c:pt idx="13">
                  <c:v>Monitoring and event management</c:v>
                </c:pt>
                <c:pt idx="14">
                  <c:v>Organizational change management</c:v>
                </c:pt>
                <c:pt idx="15">
                  <c:v>Portfolio management</c:v>
                </c:pt>
                <c:pt idx="16">
                  <c:v>Problem management</c:v>
                </c:pt>
                <c:pt idx="17">
                  <c:v>Project management</c:v>
                </c:pt>
              </c:strCache>
            </c:strRef>
          </c:cat>
          <c:val>
            <c:numRef>
              <c:f>Sheet1!$C$2:$C$19</c:f>
              <c:numCache>
                <c:formatCode>0%</c:formatCode>
                <c:ptCount val="18"/>
                <c:pt idx="0">
                  <c:v>0.85</c:v>
                </c:pt>
                <c:pt idx="1">
                  <c:v>0.79</c:v>
                </c:pt>
                <c:pt idx="2">
                  <c:v>0.79</c:v>
                </c:pt>
                <c:pt idx="3">
                  <c:v>0.72</c:v>
                </c:pt>
                <c:pt idx="4">
                  <c:v>0.87</c:v>
                </c:pt>
                <c:pt idx="5">
                  <c:v>0.66</c:v>
                </c:pt>
                <c:pt idx="6">
                  <c:v>0.93</c:v>
                </c:pt>
                <c:pt idx="7">
                  <c:v>0.93</c:v>
                </c:pt>
                <c:pt idx="8">
                  <c:v>0.9</c:v>
                </c:pt>
                <c:pt idx="9">
                  <c:v>0.88</c:v>
                </c:pt>
                <c:pt idx="10">
                  <c:v>0.84</c:v>
                </c:pt>
                <c:pt idx="11">
                  <c:v>0.73</c:v>
                </c:pt>
                <c:pt idx="12">
                  <c:v>0.81</c:v>
                </c:pt>
                <c:pt idx="13">
                  <c:v>0.78</c:v>
                </c:pt>
                <c:pt idx="14">
                  <c:v>0.8</c:v>
                </c:pt>
                <c:pt idx="15">
                  <c:v>0.83</c:v>
                </c:pt>
                <c:pt idx="16">
                  <c:v>0.83</c:v>
                </c:pt>
                <c:pt idx="17">
                  <c:v>0.85</c:v>
                </c:pt>
              </c:numCache>
            </c:numRef>
          </c:val>
          <c:extLst>
            <c:ext xmlns:c16="http://schemas.microsoft.com/office/drawing/2014/chart" uri="{C3380CC4-5D6E-409C-BE32-E72D297353CC}">
              <c16:uniqueId val="{00000001-53C8-544A-B97A-CC8D8653E1B2}"/>
            </c:ext>
          </c:extLst>
        </c:ser>
        <c:ser>
          <c:idx val="2"/>
          <c:order val="2"/>
          <c:tx>
            <c:strRef>
              <c:f>Sheet1!$D$1</c:f>
              <c:strCache>
                <c:ptCount val="1"/>
                <c:pt idx="0">
                  <c:v>Dedicated manager</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Architecture management</c:v>
                </c:pt>
                <c:pt idx="1">
                  <c:v>Availability management</c:v>
                </c:pt>
                <c:pt idx="2">
                  <c:v>Business analysis</c:v>
                </c:pt>
                <c:pt idx="3">
                  <c:v>Capacity and performance management</c:v>
                </c:pt>
                <c:pt idx="4">
                  <c:v>Change enablement</c:v>
                </c:pt>
                <c:pt idx="5">
                  <c:v>Continual improvement</c:v>
                </c:pt>
                <c:pt idx="6">
                  <c:v>Deployment management</c:v>
                </c:pt>
                <c:pt idx="7">
                  <c:v>Incident management</c:v>
                </c:pt>
                <c:pt idx="8">
                  <c:v>Information security management</c:v>
                </c:pt>
                <c:pt idx="9">
                  <c:v>Infrastructure and platform management</c:v>
                </c:pt>
                <c:pt idx="10">
                  <c:v>IT asset management</c:v>
                </c:pt>
                <c:pt idx="11">
                  <c:v>Knowledge management</c:v>
                </c:pt>
                <c:pt idx="12">
                  <c:v>Measurement and reporting</c:v>
                </c:pt>
                <c:pt idx="13">
                  <c:v>Monitoring and event management</c:v>
                </c:pt>
                <c:pt idx="14">
                  <c:v>Organizational change management</c:v>
                </c:pt>
                <c:pt idx="15">
                  <c:v>Portfolio management</c:v>
                </c:pt>
                <c:pt idx="16">
                  <c:v>Problem management</c:v>
                </c:pt>
                <c:pt idx="17">
                  <c:v>Project management</c:v>
                </c:pt>
              </c:strCache>
            </c:strRef>
          </c:cat>
          <c:val>
            <c:numRef>
              <c:f>Sheet1!$D$2:$D$19</c:f>
              <c:numCache>
                <c:formatCode>0%</c:formatCode>
                <c:ptCount val="18"/>
                <c:pt idx="0">
                  <c:v>0.59</c:v>
                </c:pt>
                <c:pt idx="1">
                  <c:v>0.55000000000000004</c:v>
                </c:pt>
                <c:pt idx="2">
                  <c:v>0.75</c:v>
                </c:pt>
                <c:pt idx="3">
                  <c:v>0.56999999999999995</c:v>
                </c:pt>
                <c:pt idx="4">
                  <c:v>0.69</c:v>
                </c:pt>
                <c:pt idx="5">
                  <c:v>0.49</c:v>
                </c:pt>
                <c:pt idx="6">
                  <c:v>0.71</c:v>
                </c:pt>
                <c:pt idx="7">
                  <c:v>0.66</c:v>
                </c:pt>
                <c:pt idx="8">
                  <c:v>0.83</c:v>
                </c:pt>
                <c:pt idx="9">
                  <c:v>0.85</c:v>
                </c:pt>
                <c:pt idx="10">
                  <c:v>0.76</c:v>
                </c:pt>
                <c:pt idx="11">
                  <c:v>0.56999999999999995</c:v>
                </c:pt>
                <c:pt idx="12">
                  <c:v>0.5</c:v>
                </c:pt>
                <c:pt idx="13">
                  <c:v>0.66</c:v>
                </c:pt>
                <c:pt idx="14">
                  <c:v>0.57999999999999996</c:v>
                </c:pt>
                <c:pt idx="15">
                  <c:v>0.77</c:v>
                </c:pt>
                <c:pt idx="16">
                  <c:v>0.67</c:v>
                </c:pt>
                <c:pt idx="17">
                  <c:v>0.78</c:v>
                </c:pt>
              </c:numCache>
            </c:numRef>
          </c:val>
          <c:extLst>
            <c:ext xmlns:c16="http://schemas.microsoft.com/office/drawing/2014/chart" uri="{C3380CC4-5D6E-409C-BE32-E72D297353CC}">
              <c16:uniqueId val="{00000002-53C8-544A-B97A-CC8D8653E1B2}"/>
            </c:ext>
          </c:extLst>
        </c:ser>
        <c:dLbls>
          <c:showLegendKey val="0"/>
          <c:showVal val="1"/>
          <c:showCatName val="0"/>
          <c:showSerName val="0"/>
          <c:showPercent val="0"/>
          <c:showBubbleSize val="0"/>
        </c:dLbls>
        <c:gapWidth val="219"/>
        <c:overlap val="-27"/>
        <c:axId val="915473375"/>
        <c:axId val="1343053151"/>
      </c:barChart>
      <c:catAx>
        <c:axId val="91547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3053151"/>
        <c:crosses val="autoZero"/>
        <c:auto val="1"/>
        <c:lblAlgn val="ctr"/>
        <c:lblOffset val="100"/>
        <c:noMultiLvlLbl val="0"/>
      </c:catAx>
      <c:valAx>
        <c:axId val="1343053151"/>
        <c:scaling>
          <c:orientation val="minMax"/>
        </c:scaling>
        <c:delete val="1"/>
        <c:axPos val="l"/>
        <c:numFmt formatCode="0%" sourceLinked="1"/>
        <c:majorTickMark val="none"/>
        <c:minorTickMark val="none"/>
        <c:tickLblPos val="nextTo"/>
        <c:crossAx val="91547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adopted</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Relationship management</c:v>
                </c:pt>
                <c:pt idx="1">
                  <c:v>Release management</c:v>
                </c:pt>
                <c:pt idx="2">
                  <c:v>Risk management</c:v>
                </c:pt>
                <c:pt idx="3">
                  <c:v>Service catalog management</c:v>
                </c:pt>
                <c:pt idx="4">
                  <c:v>Service configuration management</c:v>
                </c:pt>
                <c:pt idx="5">
                  <c:v>Service continuity management</c:v>
                </c:pt>
                <c:pt idx="6">
                  <c:v>Service design</c:v>
                </c:pt>
                <c:pt idx="7">
                  <c:v>Service desk</c:v>
                </c:pt>
                <c:pt idx="8">
                  <c:v>Service financial management</c:v>
                </c:pt>
                <c:pt idx="9">
                  <c:v>Service level management</c:v>
                </c:pt>
                <c:pt idx="10">
                  <c:v>Service request management</c:v>
                </c:pt>
                <c:pt idx="11">
                  <c:v>Service validation and testing</c:v>
                </c:pt>
                <c:pt idx="12">
                  <c:v>Software development and management</c:v>
                </c:pt>
                <c:pt idx="13">
                  <c:v>Strategy management</c:v>
                </c:pt>
                <c:pt idx="14">
                  <c:v>Supplier management</c:v>
                </c:pt>
                <c:pt idx="15">
                  <c:v>Workforce and talent management</c:v>
                </c:pt>
              </c:strCache>
            </c:strRef>
          </c:cat>
          <c:val>
            <c:numRef>
              <c:f>Sheet1!$B$2:$B$17</c:f>
              <c:numCache>
                <c:formatCode>0%</c:formatCode>
                <c:ptCount val="16"/>
                <c:pt idx="0">
                  <c:v>0.27</c:v>
                </c:pt>
                <c:pt idx="1">
                  <c:v>0.17</c:v>
                </c:pt>
                <c:pt idx="2">
                  <c:v>0.33</c:v>
                </c:pt>
                <c:pt idx="3">
                  <c:v>0.2</c:v>
                </c:pt>
                <c:pt idx="4">
                  <c:v>0.19</c:v>
                </c:pt>
                <c:pt idx="5">
                  <c:v>0.35</c:v>
                </c:pt>
                <c:pt idx="6">
                  <c:v>0.25</c:v>
                </c:pt>
                <c:pt idx="7">
                  <c:v>0.56000000000000005</c:v>
                </c:pt>
                <c:pt idx="8">
                  <c:v>0.25</c:v>
                </c:pt>
                <c:pt idx="9">
                  <c:v>0.28999999999999998</c:v>
                </c:pt>
                <c:pt idx="10">
                  <c:v>0.42</c:v>
                </c:pt>
                <c:pt idx="11">
                  <c:v>0.17</c:v>
                </c:pt>
                <c:pt idx="12">
                  <c:v>0.35</c:v>
                </c:pt>
                <c:pt idx="13">
                  <c:v>0.53</c:v>
                </c:pt>
                <c:pt idx="14">
                  <c:v>0.19</c:v>
                </c:pt>
                <c:pt idx="15">
                  <c:v>0.32</c:v>
                </c:pt>
              </c:numCache>
            </c:numRef>
          </c:val>
          <c:extLst>
            <c:ext xmlns:c16="http://schemas.microsoft.com/office/drawing/2014/chart" uri="{C3380CC4-5D6E-409C-BE32-E72D297353CC}">
              <c16:uniqueId val="{00000000-53C8-544A-B97A-CC8D8653E1B2}"/>
            </c:ext>
          </c:extLst>
        </c:ser>
        <c:ser>
          <c:idx val="1"/>
          <c:order val="1"/>
          <c:tx>
            <c:strRef>
              <c:f>Sheet1!$C$1</c:f>
              <c:strCache>
                <c:ptCount val="1"/>
                <c:pt idx="0">
                  <c:v>Process defined</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Relationship management</c:v>
                </c:pt>
                <c:pt idx="1">
                  <c:v>Release management</c:v>
                </c:pt>
                <c:pt idx="2">
                  <c:v>Risk management</c:v>
                </c:pt>
                <c:pt idx="3">
                  <c:v>Service catalog management</c:v>
                </c:pt>
                <c:pt idx="4">
                  <c:v>Service configuration management</c:v>
                </c:pt>
                <c:pt idx="5">
                  <c:v>Service continuity management</c:v>
                </c:pt>
                <c:pt idx="6">
                  <c:v>Service design</c:v>
                </c:pt>
                <c:pt idx="7">
                  <c:v>Service desk</c:v>
                </c:pt>
                <c:pt idx="8">
                  <c:v>Service financial management</c:v>
                </c:pt>
                <c:pt idx="9">
                  <c:v>Service level management</c:v>
                </c:pt>
                <c:pt idx="10">
                  <c:v>Service request management</c:v>
                </c:pt>
                <c:pt idx="11">
                  <c:v>Service validation and testing</c:v>
                </c:pt>
                <c:pt idx="12">
                  <c:v>Software development and management</c:v>
                </c:pt>
                <c:pt idx="13">
                  <c:v>Strategy management</c:v>
                </c:pt>
                <c:pt idx="14">
                  <c:v>Supplier management</c:v>
                </c:pt>
                <c:pt idx="15">
                  <c:v>Workforce and talent management</c:v>
                </c:pt>
              </c:strCache>
            </c:strRef>
          </c:cat>
          <c:val>
            <c:numRef>
              <c:f>Sheet1!$C$2:$C$17</c:f>
              <c:numCache>
                <c:formatCode>0%</c:formatCode>
                <c:ptCount val="16"/>
                <c:pt idx="0">
                  <c:v>0.77</c:v>
                </c:pt>
                <c:pt idx="1">
                  <c:v>0.98</c:v>
                </c:pt>
                <c:pt idx="2">
                  <c:v>0.88</c:v>
                </c:pt>
                <c:pt idx="3">
                  <c:v>0.84</c:v>
                </c:pt>
                <c:pt idx="4">
                  <c:v>0.83</c:v>
                </c:pt>
                <c:pt idx="5">
                  <c:v>0.76</c:v>
                </c:pt>
                <c:pt idx="6">
                  <c:v>0.81</c:v>
                </c:pt>
                <c:pt idx="7">
                  <c:v>0.89</c:v>
                </c:pt>
                <c:pt idx="8">
                  <c:v>0.8</c:v>
                </c:pt>
                <c:pt idx="9">
                  <c:v>0.87</c:v>
                </c:pt>
                <c:pt idx="10">
                  <c:v>0.79</c:v>
                </c:pt>
                <c:pt idx="11">
                  <c:v>0.85</c:v>
                </c:pt>
                <c:pt idx="12">
                  <c:v>0.87</c:v>
                </c:pt>
                <c:pt idx="13">
                  <c:v>0.91</c:v>
                </c:pt>
                <c:pt idx="14">
                  <c:v>0.82</c:v>
                </c:pt>
                <c:pt idx="15">
                  <c:v>0.83</c:v>
                </c:pt>
              </c:numCache>
            </c:numRef>
          </c:val>
          <c:extLst>
            <c:ext xmlns:c16="http://schemas.microsoft.com/office/drawing/2014/chart" uri="{C3380CC4-5D6E-409C-BE32-E72D297353CC}">
              <c16:uniqueId val="{00000001-53C8-544A-B97A-CC8D8653E1B2}"/>
            </c:ext>
          </c:extLst>
        </c:ser>
        <c:ser>
          <c:idx val="2"/>
          <c:order val="2"/>
          <c:tx>
            <c:strRef>
              <c:f>Sheet1!$D$1</c:f>
              <c:strCache>
                <c:ptCount val="1"/>
                <c:pt idx="0">
                  <c:v>Dedicated manager</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Relationship management</c:v>
                </c:pt>
                <c:pt idx="1">
                  <c:v>Release management</c:v>
                </c:pt>
                <c:pt idx="2">
                  <c:v>Risk management</c:v>
                </c:pt>
                <c:pt idx="3">
                  <c:v>Service catalog management</c:v>
                </c:pt>
                <c:pt idx="4">
                  <c:v>Service configuration management</c:v>
                </c:pt>
                <c:pt idx="5">
                  <c:v>Service continuity management</c:v>
                </c:pt>
                <c:pt idx="6">
                  <c:v>Service design</c:v>
                </c:pt>
                <c:pt idx="7">
                  <c:v>Service desk</c:v>
                </c:pt>
                <c:pt idx="8">
                  <c:v>Service financial management</c:v>
                </c:pt>
                <c:pt idx="9">
                  <c:v>Service level management</c:v>
                </c:pt>
                <c:pt idx="10">
                  <c:v>Service request management</c:v>
                </c:pt>
                <c:pt idx="11">
                  <c:v>Service validation and testing</c:v>
                </c:pt>
                <c:pt idx="12">
                  <c:v>Software development and management</c:v>
                </c:pt>
                <c:pt idx="13">
                  <c:v>Strategy management</c:v>
                </c:pt>
                <c:pt idx="14">
                  <c:v>Supplier management</c:v>
                </c:pt>
                <c:pt idx="15">
                  <c:v>Workforce and talent management</c:v>
                </c:pt>
              </c:strCache>
            </c:strRef>
          </c:cat>
          <c:val>
            <c:numRef>
              <c:f>Sheet1!$D$2:$D$17</c:f>
              <c:numCache>
                <c:formatCode>0%</c:formatCode>
                <c:ptCount val="16"/>
                <c:pt idx="0">
                  <c:v>0.7</c:v>
                </c:pt>
                <c:pt idx="1">
                  <c:v>0.79</c:v>
                </c:pt>
                <c:pt idx="2">
                  <c:v>0.79</c:v>
                </c:pt>
                <c:pt idx="3">
                  <c:v>0.61</c:v>
                </c:pt>
                <c:pt idx="4">
                  <c:v>0.68</c:v>
                </c:pt>
                <c:pt idx="5">
                  <c:v>0.62</c:v>
                </c:pt>
                <c:pt idx="6">
                  <c:v>0.63</c:v>
                </c:pt>
                <c:pt idx="7">
                  <c:v>0.82</c:v>
                </c:pt>
                <c:pt idx="8">
                  <c:v>0.72</c:v>
                </c:pt>
                <c:pt idx="9">
                  <c:v>0.61</c:v>
                </c:pt>
                <c:pt idx="10">
                  <c:v>0.63</c:v>
                </c:pt>
                <c:pt idx="11">
                  <c:v>0.63</c:v>
                </c:pt>
                <c:pt idx="12">
                  <c:v>0.82</c:v>
                </c:pt>
                <c:pt idx="13">
                  <c:v>0.74</c:v>
                </c:pt>
                <c:pt idx="14">
                  <c:v>0.71</c:v>
                </c:pt>
                <c:pt idx="15">
                  <c:v>0.75</c:v>
                </c:pt>
              </c:numCache>
            </c:numRef>
          </c:val>
          <c:extLst>
            <c:ext xmlns:c16="http://schemas.microsoft.com/office/drawing/2014/chart" uri="{C3380CC4-5D6E-409C-BE32-E72D297353CC}">
              <c16:uniqueId val="{00000002-53C8-544A-B97A-CC8D8653E1B2}"/>
            </c:ext>
          </c:extLst>
        </c:ser>
        <c:dLbls>
          <c:showLegendKey val="0"/>
          <c:showVal val="1"/>
          <c:showCatName val="0"/>
          <c:showSerName val="0"/>
          <c:showPercent val="0"/>
          <c:showBubbleSize val="0"/>
        </c:dLbls>
        <c:gapWidth val="219"/>
        <c:overlap val="-27"/>
        <c:axId val="915473375"/>
        <c:axId val="1343053151"/>
      </c:barChart>
      <c:catAx>
        <c:axId val="91547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3053151"/>
        <c:crosses val="autoZero"/>
        <c:auto val="1"/>
        <c:lblAlgn val="ctr"/>
        <c:lblOffset val="100"/>
        <c:noMultiLvlLbl val="0"/>
      </c:catAx>
      <c:valAx>
        <c:axId val="1343053151"/>
        <c:scaling>
          <c:orientation val="minMax"/>
        </c:scaling>
        <c:delete val="1"/>
        <c:axPos val="l"/>
        <c:numFmt formatCode="0%" sourceLinked="1"/>
        <c:majorTickMark val="none"/>
        <c:minorTickMark val="none"/>
        <c:tickLblPos val="nextTo"/>
        <c:crossAx val="91547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Increase in customer satisfaction</c:v>
                </c:pt>
                <c:pt idx="1">
                  <c:v>Percentage of successful changes</c:v>
                </c:pt>
                <c:pt idx="2">
                  <c:v>Decrease in incident volume</c:v>
                </c:pt>
                <c:pt idx="3">
                  <c:v>Improved security management</c:v>
                </c:pt>
                <c:pt idx="4">
                  <c:v>Increase in incidents resolved without business impact</c:v>
                </c:pt>
                <c:pt idx="5">
                  <c:v>Decrease in mean time to resolve (MTTR)</c:v>
                </c:pt>
                <c:pt idx="6">
                  <c:v>Increase in knowledge articles linked in ticket/case records</c:v>
                </c:pt>
                <c:pt idx="7">
                  <c:v>Increase in number of problem records opened</c:v>
                </c:pt>
                <c:pt idx="8">
                  <c:v>Decrease in incidents due to failed/unapproved changes</c:v>
                </c:pt>
                <c:pt idx="9">
                  <c:v>Increase in number of known errors in the known error database</c:v>
                </c:pt>
                <c:pt idx="10">
                  <c:v>Service management is accepted as the cost of doing business</c:v>
                </c:pt>
              </c:strCache>
            </c:strRef>
          </c:cat>
          <c:val>
            <c:numRef>
              <c:f>Sheet1!$B$2:$B$12</c:f>
              <c:numCache>
                <c:formatCode>0%</c:formatCode>
                <c:ptCount val="11"/>
                <c:pt idx="0">
                  <c:v>0.57999999999999996</c:v>
                </c:pt>
                <c:pt idx="1">
                  <c:v>0.45</c:v>
                </c:pt>
                <c:pt idx="2">
                  <c:v>0.4</c:v>
                </c:pt>
                <c:pt idx="3">
                  <c:v>0.34</c:v>
                </c:pt>
                <c:pt idx="4">
                  <c:v>0.34</c:v>
                </c:pt>
                <c:pt idx="5">
                  <c:v>0.33</c:v>
                </c:pt>
                <c:pt idx="6">
                  <c:v>0.28999999999999998</c:v>
                </c:pt>
                <c:pt idx="7">
                  <c:v>0.24</c:v>
                </c:pt>
                <c:pt idx="8">
                  <c:v>0.24</c:v>
                </c:pt>
                <c:pt idx="9">
                  <c:v>0.22</c:v>
                </c:pt>
                <c:pt idx="10">
                  <c:v>7.0000000000000007E-2</c:v>
                </c:pt>
              </c:numCache>
            </c:numRef>
          </c:val>
          <c:extLst>
            <c:ext xmlns:c16="http://schemas.microsoft.com/office/drawing/2014/chart" uri="{C3380CC4-5D6E-409C-BE32-E72D297353CC}">
              <c16:uniqueId val="{00000000-B9D3-9D43-8729-BFCA0209B2AE}"/>
            </c:ext>
          </c:extLst>
        </c:ser>
        <c:dLbls>
          <c:dLblPos val="outEnd"/>
          <c:showLegendKey val="0"/>
          <c:showVal val="1"/>
          <c:showCatName val="0"/>
          <c:showSerName val="0"/>
          <c:showPercent val="0"/>
          <c:showBubbleSize val="0"/>
        </c:dLbls>
        <c:gapWidth val="182"/>
        <c:axId val="1018417711"/>
        <c:axId val="904627023"/>
      </c:barChart>
      <c:catAx>
        <c:axId val="10184177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627023"/>
        <c:crosses val="autoZero"/>
        <c:auto val="1"/>
        <c:lblAlgn val="ctr"/>
        <c:lblOffset val="100"/>
        <c:noMultiLvlLbl val="0"/>
      </c:catAx>
      <c:valAx>
        <c:axId val="904627023"/>
        <c:scaling>
          <c:orientation val="minMax"/>
        </c:scaling>
        <c:delete val="1"/>
        <c:axPos val="t"/>
        <c:numFmt formatCode="0%" sourceLinked="1"/>
        <c:majorTickMark val="none"/>
        <c:minorTickMark val="none"/>
        <c:tickLblPos val="nextTo"/>
        <c:crossAx val="1018417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Annual</a:t>
            </a:r>
            <a:r>
              <a:rPr lang="en-US" b="1" baseline="0" dirty="0"/>
              <a:t> Budget</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C8-9A4A-9B2D-AF24D46AE5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C8-9A4A-9B2D-AF24D46AE5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C8-9A4A-9B2D-AF24D46AE5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C8-9A4A-9B2D-AF24D46AE53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C8-9A4A-9B2D-AF24D46AE53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C8-9A4A-9B2D-AF24D46AE53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Less than $500k</c:v>
                </c:pt>
                <c:pt idx="1">
                  <c:v>$500k - $1M</c:v>
                </c:pt>
                <c:pt idx="2">
                  <c:v>$1M - $2.5M</c:v>
                </c:pt>
                <c:pt idx="3">
                  <c:v>$2.5M - $5M</c:v>
                </c:pt>
                <c:pt idx="4">
                  <c:v>$5M - $10M</c:v>
                </c:pt>
                <c:pt idx="5">
                  <c:v>More than $10M</c:v>
                </c:pt>
              </c:strCache>
            </c:strRef>
          </c:cat>
          <c:val>
            <c:numRef>
              <c:f>Sheet1!$B$2:$B$7</c:f>
              <c:numCache>
                <c:formatCode>0%</c:formatCode>
                <c:ptCount val="6"/>
                <c:pt idx="0">
                  <c:v>9.0899999999999995E-2</c:v>
                </c:pt>
                <c:pt idx="1">
                  <c:v>0.1082</c:v>
                </c:pt>
                <c:pt idx="2">
                  <c:v>0.1905</c:v>
                </c:pt>
                <c:pt idx="3">
                  <c:v>0.20349999999999999</c:v>
                </c:pt>
                <c:pt idx="4">
                  <c:v>0.24679999999999999</c:v>
                </c:pt>
                <c:pt idx="5">
                  <c:v>0.16020000000000001</c:v>
                </c:pt>
              </c:numCache>
            </c:numRef>
          </c:val>
          <c:extLst>
            <c:ext xmlns:c16="http://schemas.microsoft.com/office/drawing/2014/chart" uri="{C3380CC4-5D6E-409C-BE32-E72D297353CC}">
              <c16:uniqueId val="{00000000-E413-014E-8DC1-A022C15D35A3}"/>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b="1" dirty="0"/>
              <a:t>Desired Framework/Methodology</a:t>
            </a:r>
            <a:r>
              <a:rPr lang="en-US" b="1" baseline="0" dirty="0"/>
              <a:t> Alignment When Acquiring New Tools and Solutions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DevOps</c:v>
                </c:pt>
                <c:pt idx="1">
                  <c:v>Microsoft Operations Framework (MOF)</c:v>
                </c:pt>
                <c:pt idx="2">
                  <c:v>ITIL 4</c:v>
                </c:pt>
                <c:pt idx="3">
                  <c:v>Knowledge-Centered Service (KCS)</c:v>
                </c:pt>
                <c:pt idx="4">
                  <c:v>Capability Maturity Model (CMMI)</c:v>
                </c:pt>
                <c:pt idx="5">
                  <c:v>Total Quality Management (TQM)</c:v>
                </c:pt>
                <c:pt idx="6">
                  <c:v>ITIL 3 or earlier</c:v>
                </c:pt>
                <c:pt idx="7">
                  <c:v>HDI Support Center Standard</c:v>
                </c:pt>
                <c:pt idx="8">
                  <c:v>ISO/IEC 20000</c:v>
                </c:pt>
                <c:pt idx="9">
                  <c:v>ISO 9000</c:v>
                </c:pt>
                <c:pt idx="10">
                  <c:v>Six Sigma</c:v>
                </c:pt>
                <c:pt idx="11">
                  <c:v>Kaizen</c:v>
                </c:pt>
                <c:pt idx="12">
                  <c:v>Lean</c:v>
                </c:pt>
                <c:pt idx="13">
                  <c:v>COBIT</c:v>
                </c:pt>
                <c:pt idx="14">
                  <c:v>Process Maturity Framework (PMF)</c:v>
                </c:pt>
              </c:strCache>
            </c:strRef>
          </c:cat>
          <c:val>
            <c:numRef>
              <c:f>Sheet1!$B$2:$B$16</c:f>
              <c:numCache>
                <c:formatCode>0%</c:formatCode>
                <c:ptCount val="15"/>
                <c:pt idx="0">
                  <c:v>0.43</c:v>
                </c:pt>
                <c:pt idx="1">
                  <c:v>0.35</c:v>
                </c:pt>
                <c:pt idx="2">
                  <c:v>0.3</c:v>
                </c:pt>
                <c:pt idx="3">
                  <c:v>0.28999999999999998</c:v>
                </c:pt>
                <c:pt idx="4">
                  <c:v>0.27</c:v>
                </c:pt>
                <c:pt idx="5">
                  <c:v>0.26</c:v>
                </c:pt>
                <c:pt idx="6">
                  <c:v>0.24</c:v>
                </c:pt>
                <c:pt idx="7">
                  <c:v>0.22</c:v>
                </c:pt>
                <c:pt idx="8">
                  <c:v>0.21</c:v>
                </c:pt>
                <c:pt idx="9">
                  <c:v>0.21</c:v>
                </c:pt>
                <c:pt idx="10">
                  <c:v>0.19</c:v>
                </c:pt>
                <c:pt idx="11">
                  <c:v>0.18</c:v>
                </c:pt>
                <c:pt idx="12">
                  <c:v>0.16</c:v>
                </c:pt>
                <c:pt idx="13">
                  <c:v>0.16</c:v>
                </c:pt>
                <c:pt idx="14">
                  <c:v>0.15</c:v>
                </c:pt>
              </c:numCache>
            </c:numRef>
          </c:val>
          <c:extLst>
            <c:ext xmlns:c16="http://schemas.microsoft.com/office/drawing/2014/chart" uri="{C3380CC4-5D6E-409C-BE32-E72D297353CC}">
              <c16:uniqueId val="{00000000-0244-AA45-99B1-08913B2F49A7}"/>
            </c:ext>
          </c:extLst>
        </c:ser>
        <c:dLbls>
          <c:showLegendKey val="0"/>
          <c:showVal val="1"/>
          <c:showCatName val="0"/>
          <c:showSerName val="0"/>
          <c:showPercent val="0"/>
          <c:showBubbleSize val="0"/>
        </c:dLbls>
        <c:gapWidth val="182"/>
        <c:axId val="1333902735"/>
        <c:axId val="1334387295"/>
      </c:barChart>
      <c:catAx>
        <c:axId val="1333902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34387295"/>
        <c:crosses val="autoZero"/>
        <c:auto val="1"/>
        <c:lblAlgn val="ctr"/>
        <c:lblOffset val="100"/>
        <c:noMultiLvlLbl val="0"/>
      </c:catAx>
      <c:valAx>
        <c:axId val="1334387295"/>
        <c:scaling>
          <c:orientation val="minMax"/>
        </c:scaling>
        <c:delete val="1"/>
        <c:axPos val="t"/>
        <c:numFmt formatCode="0%" sourceLinked="1"/>
        <c:majorTickMark val="none"/>
        <c:minorTickMark val="none"/>
        <c:tickLblPos val="nextTo"/>
        <c:crossAx val="1333902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Microsoft</c:v>
                </c:pt>
                <c:pt idx="1">
                  <c:v>ServiceNow</c:v>
                </c:pt>
                <c:pt idx="2">
                  <c:v>Oracle</c:v>
                </c:pt>
                <c:pt idx="3">
                  <c:v>Salesforce.com</c:v>
                </c:pt>
                <c:pt idx="4">
                  <c:v>Atlassian</c:v>
                </c:pt>
                <c:pt idx="5">
                  <c:v>ManageEngine</c:v>
                </c:pt>
                <c:pt idx="6">
                  <c:v>IBM </c:v>
                </c:pt>
                <c:pt idx="7">
                  <c:v>BMC </c:v>
                </c:pt>
                <c:pt idx="8">
                  <c:v>Cherwell </c:v>
                </c:pt>
                <c:pt idx="9">
                  <c:v>VMWare </c:v>
                </c:pt>
                <c:pt idx="10">
                  <c:v>CA</c:v>
                </c:pt>
                <c:pt idx="11">
                  <c:v>Freshworks</c:v>
                </c:pt>
                <c:pt idx="12">
                  <c:v>Axios</c:v>
                </c:pt>
                <c:pt idx="13">
                  <c:v>SolarWinds</c:v>
                </c:pt>
                <c:pt idx="14">
                  <c:v>Micro Focus</c:v>
                </c:pt>
                <c:pt idx="15">
                  <c:v>Ivanti</c:v>
                </c:pt>
                <c:pt idx="16">
                  <c:v>iET</c:v>
                </c:pt>
                <c:pt idx="17">
                  <c:v>TechExcel</c:v>
                </c:pt>
              </c:strCache>
            </c:strRef>
          </c:cat>
          <c:val>
            <c:numRef>
              <c:f>Sheet1!$B$2:$B$19</c:f>
              <c:numCache>
                <c:formatCode>0%</c:formatCode>
                <c:ptCount val="18"/>
                <c:pt idx="0">
                  <c:v>0.24</c:v>
                </c:pt>
                <c:pt idx="1">
                  <c:v>0.14000000000000001</c:v>
                </c:pt>
                <c:pt idx="2">
                  <c:v>7.0000000000000007E-2</c:v>
                </c:pt>
                <c:pt idx="3">
                  <c:v>0.06</c:v>
                </c:pt>
                <c:pt idx="4">
                  <c:v>0.05</c:v>
                </c:pt>
                <c:pt idx="5">
                  <c:v>0.05</c:v>
                </c:pt>
                <c:pt idx="6">
                  <c:v>0.04</c:v>
                </c:pt>
                <c:pt idx="7">
                  <c:v>0.04</c:v>
                </c:pt>
                <c:pt idx="8">
                  <c:v>0.04</c:v>
                </c:pt>
                <c:pt idx="9">
                  <c:v>0.03</c:v>
                </c:pt>
                <c:pt idx="10">
                  <c:v>0.03</c:v>
                </c:pt>
                <c:pt idx="11">
                  <c:v>0.02</c:v>
                </c:pt>
                <c:pt idx="12">
                  <c:v>0.02</c:v>
                </c:pt>
                <c:pt idx="13">
                  <c:v>0.02</c:v>
                </c:pt>
                <c:pt idx="14">
                  <c:v>0.02</c:v>
                </c:pt>
                <c:pt idx="15">
                  <c:v>0.02</c:v>
                </c:pt>
                <c:pt idx="16">
                  <c:v>0.02</c:v>
                </c:pt>
                <c:pt idx="17">
                  <c:v>0.02</c:v>
                </c:pt>
              </c:numCache>
            </c:numRef>
          </c:val>
          <c:extLst>
            <c:ext xmlns:c16="http://schemas.microsoft.com/office/drawing/2014/chart" uri="{C3380CC4-5D6E-409C-BE32-E72D297353CC}">
              <c16:uniqueId val="{00000000-380F-3448-B156-FED93A8EE5A2}"/>
            </c:ext>
          </c:extLst>
        </c:ser>
        <c:dLbls>
          <c:showLegendKey val="0"/>
          <c:showVal val="1"/>
          <c:showCatName val="0"/>
          <c:showSerName val="0"/>
          <c:showPercent val="0"/>
          <c:showBubbleSize val="0"/>
        </c:dLbls>
        <c:gapWidth val="182"/>
        <c:axId val="1019791695"/>
        <c:axId val="1019793343"/>
      </c:barChart>
      <c:catAx>
        <c:axId val="10197916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9793343"/>
        <c:crosses val="autoZero"/>
        <c:auto val="1"/>
        <c:lblAlgn val="ctr"/>
        <c:lblOffset val="100"/>
        <c:noMultiLvlLbl val="0"/>
      </c:catAx>
      <c:valAx>
        <c:axId val="1019793343"/>
        <c:scaling>
          <c:orientation val="minMax"/>
        </c:scaling>
        <c:delete val="1"/>
        <c:axPos val="t"/>
        <c:numFmt formatCode="0%" sourceLinked="1"/>
        <c:majorTickMark val="none"/>
        <c:minorTickMark val="none"/>
        <c:tickLblPos val="nextTo"/>
        <c:crossAx val="1019791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Sheet1!$A$2:$A$12</cx:f>
        <cx:lvl ptCount="11">
          <cx:pt idx="0">Software Development</cx:pt>
          <cx:pt idx="1">Manufacturing</cx:pt>
          <cx:pt idx="2">Financial Services</cx:pt>
          <cx:pt idx="3">Healthcare Provider</cx:pt>
          <cx:pt idx="4">Managed Services Provider</cx:pt>
          <cx:pt idx="5">Construction/Architecture/Engineering</cx:pt>
          <cx:pt idx="6">Education: Higher Ed</cx:pt>
          <cx:pt idx="7">Retail/Sales/E-Commerce</cx:pt>
          <cx:pt idx="8">Utilities/Energy</cx:pt>
          <cx:pt idx="9">Communications</cx:pt>
          <cx:pt idx="10">Transportation/Distribution</cx:pt>
        </cx:lvl>
        <cx:lvl ptCount="0"/>
        <cx:lvl ptCount="0"/>
      </cx:strDim>
      <cx:numDim type="size">
        <cx:f>Sheet1!$B$2:$B$12</cx:f>
        <cx:lvl ptCount="11" formatCode="0%">
          <cx:pt idx="0">0.2702</cx:pt>
          <cx:pt idx="1">0.1193</cx:pt>
          <cx:pt idx="2">0.098199999999999996</cx:pt>
          <cx:pt idx="3">0.063200000000000006</cx:pt>
          <cx:pt idx="4">0.063200000000000006</cx:pt>
          <cx:pt idx="5">0.0596</cx:pt>
          <cx:pt idx="6">0.056099999999999997</cx:pt>
          <cx:pt idx="7">0.042099999999999999</cx:pt>
          <cx:pt idx="8">0.031600000000000003</cx:pt>
          <cx:pt idx="9">0.0246</cx:pt>
          <cx:pt idx="10">0.0246</cx:pt>
        </cx:lvl>
      </cx:numDim>
    </cx:data>
  </cx:chartData>
  <cx:chart>
    <cx:plotArea>
      <cx:plotAreaRegion>
        <cx:series layoutId="treemap" uniqueId="{5C17B9C2-C3F1-0049-B883-4B9DB50BEA90}">
          <cx:tx>
            <cx:txData>
              <cx:f>Sheet1!$B$1</cx:f>
              <cx:v>Series1</cx:v>
            </cx:txData>
          </cx:tx>
          <cx:dataLabels pos="inEnd">
            <cx:txPr>
              <a:bodyPr vertOverflow="overflow" horzOverflow="overflow" wrap="square" lIns="0" tIns="0" rIns="0" bIns="0"/>
              <a:lstStyle/>
              <a:p>
                <a:pPr algn="ctr" rtl="0">
                  <a:defRPr sz="1050" b="1" i="0">
                    <a:solidFill>
                      <a:srgbClr val="FFFFFF"/>
                    </a:solidFill>
                    <a:latin typeface="+mn-lt"/>
                    <a:ea typeface="Avenir Next" panose="020B0503020202020204" pitchFamily="34" charset="0"/>
                    <a:cs typeface="Avenir Next" panose="020B0503020202020204" pitchFamily="34" charset="0"/>
                  </a:defRPr>
                </a:pPr>
                <a:endParaRPr lang="en-US" sz="1050" b="1">
                  <a:latin typeface="+mn-lt"/>
                </a:endParaRPr>
              </a:p>
            </cx:txPr>
            <cx:visibility seriesName="0" categoryName="1" value="1"/>
            <cx:dataLabel idx="9">
              <cx:txPr>
                <a:bodyPr vertOverflow="overflow" horzOverflow="overflow" wrap="square" lIns="0" tIns="0" rIns="0" bIns="0"/>
                <a:lstStyle/>
                <a:p>
                  <a:pPr algn="ctr" rtl="0">
                    <a:defRPr sz="800"/>
                  </a:pPr>
                  <a:r>
                    <a:rPr lang="en-US" sz="800" b="1">
                      <a:latin typeface="+mn-lt"/>
                    </a:rPr>
                    <a:t>Communications, 2%</a:t>
                  </a:r>
                </a:p>
              </cx:txP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0.1735</cdr:x>
      <cdr:y>0.14876</cdr:y>
    </cdr:from>
    <cdr:to>
      <cdr:x>0.19088</cdr:x>
      <cdr:y>0.66581</cdr:y>
    </cdr:to>
    <cdr:sp macro="" textlink="">
      <cdr:nvSpPr>
        <cdr:cNvPr id="3" name="Left Bracket 2">
          <a:extLst xmlns:a="http://schemas.openxmlformats.org/drawingml/2006/main">
            <a:ext uri="{FF2B5EF4-FFF2-40B4-BE49-F238E27FC236}">
              <a16:creationId xmlns:a16="http://schemas.microsoft.com/office/drawing/2014/main" id="{4DA6A9A0-2815-E246-A699-1EBC80A5003A}"/>
            </a:ext>
          </a:extLst>
        </cdr:cNvPr>
        <cdr:cNvSpPr/>
      </cdr:nvSpPr>
      <cdr:spPr>
        <a:xfrm xmlns:a="http://schemas.openxmlformats.org/drawingml/2006/main">
          <a:off x="1239826" y="730804"/>
          <a:ext cx="124177" cy="2540000"/>
        </a:xfrm>
        <a:prstGeom xmlns:a="http://schemas.openxmlformats.org/drawingml/2006/main" prst="leftBracket">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0.10016</cdr:x>
      <cdr:y>0.10949</cdr:y>
    </cdr:from>
    <cdr:to>
      <cdr:x>0.11754</cdr:x>
      <cdr:y>0.74422</cdr:y>
    </cdr:to>
    <cdr:sp macro="" textlink="">
      <cdr:nvSpPr>
        <cdr:cNvPr id="4" name="Left Bracket 3">
          <a:extLst xmlns:a="http://schemas.openxmlformats.org/drawingml/2006/main">
            <a:ext uri="{FF2B5EF4-FFF2-40B4-BE49-F238E27FC236}">
              <a16:creationId xmlns:a16="http://schemas.microsoft.com/office/drawing/2014/main" id="{6537E189-21A6-C344-9263-B950C73CE570}"/>
            </a:ext>
          </a:extLst>
        </cdr:cNvPr>
        <cdr:cNvSpPr/>
      </cdr:nvSpPr>
      <cdr:spPr>
        <a:xfrm xmlns:a="http://schemas.openxmlformats.org/drawingml/2006/main">
          <a:off x="715761" y="537890"/>
          <a:ext cx="124177" cy="3118104"/>
        </a:xfrm>
        <a:prstGeom xmlns:a="http://schemas.openxmlformats.org/drawingml/2006/main" prst="leftBracket">
          <a:avLst/>
        </a:prstGeom>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0.02269</cdr:x>
      <cdr:y>0.02813</cdr:y>
    </cdr:from>
    <cdr:to>
      <cdr:x>0.04006</cdr:x>
      <cdr:y>0.79501</cdr:y>
    </cdr:to>
    <cdr:sp macro="" textlink="">
      <cdr:nvSpPr>
        <cdr:cNvPr id="5" name="Left Bracket 4">
          <a:extLst xmlns:a="http://schemas.openxmlformats.org/drawingml/2006/main">
            <a:ext uri="{FF2B5EF4-FFF2-40B4-BE49-F238E27FC236}">
              <a16:creationId xmlns:a16="http://schemas.microsoft.com/office/drawing/2014/main" id="{480C1001-5F9F-0048-AA36-EC9A038A618A}"/>
            </a:ext>
          </a:extLst>
        </cdr:cNvPr>
        <cdr:cNvSpPr/>
      </cdr:nvSpPr>
      <cdr:spPr>
        <a:xfrm xmlns:a="http://schemas.openxmlformats.org/drawingml/2006/main">
          <a:off x="162114" y="138193"/>
          <a:ext cx="124177" cy="3767328"/>
        </a:xfrm>
        <a:prstGeom xmlns:a="http://schemas.openxmlformats.org/drawingml/2006/main" prst="leftBracket">
          <a:avLst/>
        </a:prstGeom>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62FA9-530B-C541-8B13-57C1A97C7FD8}" type="datetimeFigureOut">
              <a:rPr lang="en-US" smtClean="0"/>
              <a:t>7/21/21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36635-87F0-7640-8264-579407C3EC93}" type="slidenum">
              <a:rPr lang="en-US" smtClean="0"/>
              <a:t>‹#›</a:t>
            </a:fld>
            <a:endParaRPr lang="en-US" dirty="0"/>
          </a:p>
        </p:txBody>
      </p:sp>
    </p:spTree>
    <p:extLst>
      <p:ext uri="{BB962C8B-B14F-4D97-AF65-F5344CB8AC3E}">
        <p14:creationId xmlns:p14="http://schemas.microsoft.com/office/powerpoint/2010/main" val="201235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venir Next" panose="020B0503020202020204" pitchFamily="34" charset="0"/>
              </a:rPr>
              <a:t>Ten percent of respondents are in the implementation phase; 6% are in the planning phase; and 4% have no plans to implement a service management solution at all.</a:t>
            </a:r>
            <a:endParaRPr lang="en-US" dirty="0"/>
          </a:p>
          <a:p>
            <a:endParaRPr lang="en-US" dirty="0"/>
          </a:p>
          <a:p>
            <a:r>
              <a:rPr lang="en-US" dirty="0"/>
              <a:t>Full list of rationales for replacing existing solutions:</a:t>
            </a:r>
          </a:p>
          <a:p>
            <a:pPr marL="171450" indent="-171450">
              <a:buFont typeface="Arial" panose="020B0604020202020204" pitchFamily="34" charset="0"/>
              <a:buChar char="•"/>
            </a:pPr>
            <a:r>
              <a:rPr lang="en-US" dirty="0"/>
              <a:t>Improve the end user/customer experience (40%)</a:t>
            </a:r>
          </a:p>
          <a:p>
            <a:pPr marL="171450" indent="-171450">
              <a:buFont typeface="Arial" panose="020B0604020202020204" pitchFamily="34" charset="0"/>
              <a:buChar char="•"/>
            </a:pPr>
            <a:r>
              <a:rPr lang="en-US" dirty="0"/>
              <a:t>Changes to the service delivery model (33%)</a:t>
            </a:r>
          </a:p>
          <a:p>
            <a:pPr marL="171450" indent="-171450">
              <a:buFont typeface="Arial" panose="020B0604020202020204" pitchFamily="34" charset="0"/>
              <a:buChar char="•"/>
            </a:pPr>
            <a:r>
              <a:rPr lang="en-US" dirty="0"/>
              <a:t>Lifecycle replacement (33%)</a:t>
            </a:r>
          </a:p>
          <a:p>
            <a:pPr marL="171450" indent="-171450">
              <a:buFont typeface="Arial" panose="020B0604020202020204" pitchFamily="34" charset="0"/>
              <a:buChar char="•"/>
            </a:pPr>
            <a:r>
              <a:rPr lang="en-US" dirty="0"/>
              <a:t>Changes to the business model (30%)</a:t>
            </a:r>
          </a:p>
          <a:p>
            <a:pPr marL="171450" indent="-171450">
              <a:buFont typeface="Arial" panose="020B0604020202020204" pitchFamily="34" charset="0"/>
              <a:buChar char="•"/>
            </a:pPr>
            <a:r>
              <a:rPr lang="en-US" dirty="0"/>
              <a:t>Dissatisfaction with vendor support and/or relationship (28%)</a:t>
            </a:r>
          </a:p>
          <a:p>
            <a:pPr marL="171450" indent="-171450">
              <a:buFont typeface="Arial" panose="020B0604020202020204" pitchFamily="34" charset="0"/>
              <a:buChar char="•"/>
            </a:pPr>
            <a:r>
              <a:rPr lang="en-US" dirty="0"/>
              <a:t>Streamline operations by consolidating on a single platform (23%)</a:t>
            </a:r>
          </a:p>
          <a:p>
            <a:pPr marL="171450" indent="-171450">
              <a:buFont typeface="Arial" panose="020B0604020202020204" pitchFamily="34" charset="0"/>
              <a:buChar char="•"/>
            </a:pPr>
            <a:r>
              <a:rPr lang="en-US" dirty="0"/>
              <a:t>Dissatisfaction with features and/or functionality (21%)</a:t>
            </a:r>
          </a:p>
          <a:p>
            <a:pPr marL="171450" indent="-171450">
              <a:buFont typeface="Arial" panose="020B0604020202020204" pitchFamily="34" charset="0"/>
              <a:buChar char="•"/>
            </a:pPr>
            <a:r>
              <a:rPr lang="en-US" dirty="0"/>
              <a:t>Compliance requirements (19%)</a:t>
            </a:r>
          </a:p>
          <a:p>
            <a:pPr marL="171450" indent="-171450">
              <a:buFont typeface="Arial" panose="020B0604020202020204" pitchFamily="34" charset="0"/>
              <a:buChar char="•"/>
            </a:pPr>
            <a:r>
              <a:rPr lang="en-US" dirty="0"/>
              <a:t>Warranty expiration (16%)</a:t>
            </a:r>
          </a:p>
          <a:p>
            <a:pPr marL="171450" indent="-171450">
              <a:buFont typeface="Arial" panose="020B0604020202020204" pitchFamily="34" charset="0"/>
              <a:buChar char="•"/>
            </a:pPr>
            <a:r>
              <a:rPr lang="en-US" dirty="0"/>
              <a:t>Solution is no longer compatible with other technologies (16%)</a:t>
            </a:r>
          </a:p>
          <a:p>
            <a:pPr marL="171450" indent="-171450">
              <a:buFont typeface="Arial" panose="020B0604020202020204" pitchFamily="34" charset="0"/>
              <a:buChar char="•"/>
            </a:pPr>
            <a:r>
              <a:rPr lang="en-US" dirty="0"/>
              <a:t>Cost (14%)</a:t>
            </a:r>
          </a:p>
          <a:p>
            <a:pPr marL="171450" indent="-171450">
              <a:buFont typeface="Arial" panose="020B0604020202020204" pitchFamily="34" charset="0"/>
              <a:buChar char="•"/>
            </a:pPr>
            <a:r>
              <a:rPr lang="en-US" dirty="0"/>
              <a:t>Mandate from senior leadership (9%)</a:t>
            </a:r>
          </a:p>
          <a:p>
            <a:pPr marL="171450" indent="-171450">
              <a:buFont typeface="Arial" panose="020B0604020202020204" pitchFamily="34" charset="0"/>
              <a:buChar char="•"/>
            </a:pPr>
            <a:r>
              <a:rPr lang="en-US" dirty="0"/>
              <a:t>Solution is no longer supported by the vendor (9%)</a:t>
            </a:r>
          </a:p>
        </p:txBody>
      </p:sp>
      <p:sp>
        <p:nvSpPr>
          <p:cNvPr id="4" name="Slide Number Placeholder 3"/>
          <p:cNvSpPr>
            <a:spLocks noGrp="1"/>
          </p:cNvSpPr>
          <p:nvPr>
            <p:ph type="sldNum" sz="quarter" idx="5"/>
          </p:nvPr>
        </p:nvSpPr>
        <p:spPr/>
        <p:txBody>
          <a:bodyPr/>
          <a:lstStyle/>
          <a:p>
            <a:fld id="{BFF36635-87F0-7640-8264-579407C3EC93}" type="slidenum">
              <a:rPr lang="en-US" smtClean="0"/>
              <a:t>20</a:t>
            </a:fld>
            <a:endParaRPr lang="en-US" dirty="0"/>
          </a:p>
        </p:txBody>
      </p:sp>
    </p:spTree>
    <p:extLst>
      <p:ext uri="{BB962C8B-B14F-4D97-AF65-F5344CB8AC3E}">
        <p14:creationId xmlns:p14="http://schemas.microsoft.com/office/powerpoint/2010/main" val="27908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venir Next" panose="020B0503020202020204" pitchFamily="34" charset="0"/>
              </a:rPr>
              <a:t>Ten percent of respondents are in the implementation phase; 6% are in the planning phase; and 4% have no plans to implement a service management solution at all.</a:t>
            </a:r>
            <a:endParaRPr lang="en-US" dirty="0"/>
          </a:p>
          <a:p>
            <a:endParaRPr lang="en-US" dirty="0"/>
          </a:p>
          <a:p>
            <a:r>
              <a:rPr lang="en-US" dirty="0"/>
              <a:t>Full list of rationales for replacing existing solutions:</a:t>
            </a:r>
          </a:p>
          <a:p>
            <a:pPr marL="171450" indent="-171450">
              <a:buFont typeface="Arial" panose="020B0604020202020204" pitchFamily="34" charset="0"/>
              <a:buChar char="•"/>
            </a:pPr>
            <a:r>
              <a:rPr lang="en-US" dirty="0"/>
              <a:t>Improve the end user/customer experience (40%)</a:t>
            </a:r>
          </a:p>
          <a:p>
            <a:pPr marL="171450" indent="-171450">
              <a:buFont typeface="Arial" panose="020B0604020202020204" pitchFamily="34" charset="0"/>
              <a:buChar char="•"/>
            </a:pPr>
            <a:r>
              <a:rPr lang="en-US" dirty="0"/>
              <a:t>Changes to the service delivery model (33%)</a:t>
            </a:r>
          </a:p>
          <a:p>
            <a:pPr marL="171450" indent="-171450">
              <a:buFont typeface="Arial" panose="020B0604020202020204" pitchFamily="34" charset="0"/>
              <a:buChar char="•"/>
            </a:pPr>
            <a:r>
              <a:rPr lang="en-US" dirty="0"/>
              <a:t>Lifecycle replacement (33%)</a:t>
            </a:r>
          </a:p>
          <a:p>
            <a:pPr marL="171450" indent="-171450">
              <a:buFont typeface="Arial" panose="020B0604020202020204" pitchFamily="34" charset="0"/>
              <a:buChar char="•"/>
            </a:pPr>
            <a:r>
              <a:rPr lang="en-US" dirty="0"/>
              <a:t>Changes to the business model (30%)</a:t>
            </a:r>
          </a:p>
          <a:p>
            <a:pPr marL="171450" indent="-171450">
              <a:buFont typeface="Arial" panose="020B0604020202020204" pitchFamily="34" charset="0"/>
              <a:buChar char="•"/>
            </a:pPr>
            <a:r>
              <a:rPr lang="en-US" dirty="0"/>
              <a:t>Dissatisfaction with vendor support and/or relationship (28%)</a:t>
            </a:r>
          </a:p>
          <a:p>
            <a:pPr marL="171450" indent="-171450">
              <a:buFont typeface="Arial" panose="020B0604020202020204" pitchFamily="34" charset="0"/>
              <a:buChar char="•"/>
            </a:pPr>
            <a:r>
              <a:rPr lang="en-US" dirty="0"/>
              <a:t>Streamline operations by consolidating on a single platform (23%)</a:t>
            </a:r>
          </a:p>
          <a:p>
            <a:pPr marL="171450" indent="-171450">
              <a:buFont typeface="Arial" panose="020B0604020202020204" pitchFamily="34" charset="0"/>
              <a:buChar char="•"/>
            </a:pPr>
            <a:r>
              <a:rPr lang="en-US" dirty="0"/>
              <a:t>Dissatisfaction with features and/or functionality (21%)</a:t>
            </a:r>
          </a:p>
          <a:p>
            <a:pPr marL="171450" indent="-171450">
              <a:buFont typeface="Arial" panose="020B0604020202020204" pitchFamily="34" charset="0"/>
              <a:buChar char="•"/>
            </a:pPr>
            <a:r>
              <a:rPr lang="en-US" dirty="0"/>
              <a:t>Compliance requirements (19%)</a:t>
            </a:r>
          </a:p>
          <a:p>
            <a:pPr marL="171450" indent="-171450">
              <a:buFont typeface="Arial" panose="020B0604020202020204" pitchFamily="34" charset="0"/>
              <a:buChar char="•"/>
            </a:pPr>
            <a:r>
              <a:rPr lang="en-US" dirty="0"/>
              <a:t>Warranty expiration (16%)</a:t>
            </a:r>
          </a:p>
          <a:p>
            <a:pPr marL="171450" indent="-171450">
              <a:buFont typeface="Arial" panose="020B0604020202020204" pitchFamily="34" charset="0"/>
              <a:buChar char="•"/>
            </a:pPr>
            <a:r>
              <a:rPr lang="en-US" dirty="0"/>
              <a:t>Solution is no longer compatible with other technologies (16%)</a:t>
            </a:r>
          </a:p>
          <a:p>
            <a:pPr marL="171450" indent="-171450">
              <a:buFont typeface="Arial" panose="020B0604020202020204" pitchFamily="34" charset="0"/>
              <a:buChar char="•"/>
            </a:pPr>
            <a:r>
              <a:rPr lang="en-US" dirty="0"/>
              <a:t>Cost (14%)</a:t>
            </a:r>
          </a:p>
          <a:p>
            <a:pPr marL="171450" indent="-171450">
              <a:buFont typeface="Arial" panose="020B0604020202020204" pitchFamily="34" charset="0"/>
              <a:buChar char="•"/>
            </a:pPr>
            <a:r>
              <a:rPr lang="en-US" dirty="0"/>
              <a:t>Mandate from senior leadership (9%)</a:t>
            </a:r>
          </a:p>
          <a:p>
            <a:pPr marL="171450" indent="-171450">
              <a:buFont typeface="Arial" panose="020B0604020202020204" pitchFamily="34" charset="0"/>
              <a:buChar char="•"/>
            </a:pPr>
            <a:r>
              <a:rPr lang="en-US" dirty="0"/>
              <a:t>Solution is no longer supported by the vendor (9%)</a:t>
            </a:r>
          </a:p>
        </p:txBody>
      </p:sp>
      <p:sp>
        <p:nvSpPr>
          <p:cNvPr id="4" name="Slide Number Placeholder 3"/>
          <p:cNvSpPr>
            <a:spLocks noGrp="1"/>
          </p:cNvSpPr>
          <p:nvPr>
            <p:ph type="sldNum" sz="quarter" idx="5"/>
          </p:nvPr>
        </p:nvSpPr>
        <p:spPr/>
        <p:txBody>
          <a:bodyPr/>
          <a:lstStyle/>
          <a:p>
            <a:fld id="{BFF36635-87F0-7640-8264-579407C3EC93}" type="slidenum">
              <a:rPr lang="en-US" smtClean="0"/>
              <a:t>21</a:t>
            </a:fld>
            <a:endParaRPr lang="en-US" dirty="0"/>
          </a:p>
        </p:txBody>
      </p:sp>
    </p:spTree>
    <p:extLst>
      <p:ext uri="{BB962C8B-B14F-4D97-AF65-F5344CB8AC3E}">
        <p14:creationId xmlns:p14="http://schemas.microsoft.com/office/powerpoint/2010/main" val="88188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ESM champions:</a:t>
            </a:r>
          </a:p>
          <a:p>
            <a:pPr marL="171450" indent="-171450">
              <a:buFont typeface="Arial" panose="020B0604020202020204" pitchFamily="34" charset="0"/>
              <a:buChar char="•"/>
            </a:pPr>
            <a:r>
              <a:rPr lang="en-US" dirty="0"/>
              <a:t>CTO = 56%</a:t>
            </a:r>
          </a:p>
          <a:p>
            <a:pPr marL="171450" indent="-171450">
              <a:buFont typeface="Arial" panose="020B0604020202020204" pitchFamily="34" charset="0"/>
              <a:buChar char="•"/>
            </a:pPr>
            <a:r>
              <a:rPr lang="en-US" dirty="0"/>
              <a:t>CIO = 48%</a:t>
            </a:r>
          </a:p>
          <a:p>
            <a:pPr marL="171450" indent="-171450">
              <a:buFont typeface="Arial" panose="020B0604020202020204" pitchFamily="34" charset="0"/>
              <a:buChar char="•"/>
            </a:pPr>
            <a:r>
              <a:rPr lang="en-US" dirty="0"/>
              <a:t>CEO = 39%</a:t>
            </a:r>
          </a:p>
          <a:p>
            <a:pPr marL="171450" indent="-171450">
              <a:buFont typeface="Arial" panose="020B0604020202020204" pitchFamily="34" charset="0"/>
              <a:buChar char="•"/>
            </a:pPr>
            <a:r>
              <a:rPr lang="en-US" dirty="0"/>
              <a:t>Service desk manager = 29%</a:t>
            </a:r>
          </a:p>
          <a:p>
            <a:pPr marL="171450" indent="-171450">
              <a:buFont typeface="Arial" panose="020B0604020202020204" pitchFamily="34" charset="0"/>
              <a:buChar char="•"/>
            </a:pPr>
            <a:r>
              <a:rPr lang="en-US" dirty="0"/>
              <a:t>Chief experience officer = 23%</a:t>
            </a:r>
          </a:p>
          <a:p>
            <a:pPr marL="171450" indent="-171450">
              <a:buFont typeface="Arial" panose="020B0604020202020204" pitchFamily="34" charset="0"/>
              <a:buChar char="•"/>
            </a:pPr>
            <a:r>
              <a:rPr lang="en-US" dirty="0"/>
              <a:t>Chief operations officer = 14%</a:t>
            </a:r>
          </a:p>
          <a:p>
            <a:pPr marL="171450" indent="-171450">
              <a:buFont typeface="Arial" panose="020B0604020202020204" pitchFamily="34" charset="0"/>
              <a:buChar char="•"/>
            </a:pPr>
            <a:r>
              <a:rPr lang="en-US" dirty="0"/>
              <a:t>Dedicated practice/process manager = 9%</a:t>
            </a:r>
          </a:p>
        </p:txBody>
      </p:sp>
      <p:sp>
        <p:nvSpPr>
          <p:cNvPr id="4" name="Slide Number Placeholder 3"/>
          <p:cNvSpPr>
            <a:spLocks noGrp="1"/>
          </p:cNvSpPr>
          <p:nvPr>
            <p:ph type="sldNum" sz="quarter" idx="5"/>
          </p:nvPr>
        </p:nvSpPr>
        <p:spPr/>
        <p:txBody>
          <a:bodyPr/>
          <a:lstStyle/>
          <a:p>
            <a:fld id="{BFF36635-87F0-7640-8264-579407C3EC93}" type="slidenum">
              <a:rPr lang="en-US" smtClean="0"/>
              <a:t>26</a:t>
            </a:fld>
            <a:endParaRPr lang="en-US" dirty="0"/>
          </a:p>
        </p:txBody>
      </p:sp>
    </p:spTree>
    <p:extLst>
      <p:ext uri="{BB962C8B-B14F-4D97-AF65-F5344CB8AC3E}">
        <p14:creationId xmlns:p14="http://schemas.microsoft.com/office/powerpoint/2010/main" val="411233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81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4AD7-0F5B-2948-88CD-8B0D02D75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A915B-D747-DC40-B73C-D1B88A923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8778C-766D-9245-848D-8BAEC1D0C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395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4CE7-3ACB-024C-A253-AAB5DCE36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8BB6E4-7395-6E44-9DDD-EAA0D4469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14ED0F-B328-554F-B88B-38232CE17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2819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8D22-33FA-1F44-89D9-9FA7C5A416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AFDD7-31F2-CC42-BCF3-421243B071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82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04CFE-C7AE-E244-A474-E308138802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5E1C2-89D1-E044-A50A-87FBD8B4B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36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D0B-3D0B-834E-B0CB-0E81A4C27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7DCB1-682F-7F46-9B6D-7E29BADD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773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760E-1704-B343-9C90-6F2D93F73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F9C2B-99D1-5847-A067-81A15AF98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164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E2B3-2D7D-734E-B11D-DA4D6E7A6D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29A052-F9C5-994E-8D05-9AE3A1C42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688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AA15-B641-7E46-81E1-D625F6C63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0508F-EA7B-9447-A38E-1307F8E42A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C2A6E-892B-314C-A80C-910ADCA05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651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26D-7735-D743-BF66-D31AAFC8B8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CB414-A485-8542-A280-6463281A1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AC53F-2461-5742-9558-4F3A92367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4B432-04FE-B64E-A58F-F9820FD11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5DCBC-CA9D-9B42-9855-A9D8EAF5F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010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2DFE-1F6E-1649-A52D-8A02E11D80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16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474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829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DD11-8F48-4043-906C-F0AB68A4A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1B012-64FE-844F-AC6A-8D0133DA2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6FCFB-40AF-5041-8FC5-46E1060D5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9534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4C3F-BFB4-844C-9C51-66DA00EEB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0524F-0B0E-CB40-AB9C-4332DCFD5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34BD78-AF64-D54B-8918-D7F92CC57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1884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0B5E-C6B2-A341-AA48-B3DB89B0F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E7B5F-A8CE-2E4C-AB9D-A746ADD53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872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07607-154E-7A49-A5A5-6B2D0FF246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B6750B-167C-FF45-9C84-9622C819C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79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D0B-3D0B-834E-B0CB-0E81A4C27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7DCB1-682F-7F46-9B6D-7E29BADD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9333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760E-1704-B343-9C90-6F2D93F73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F9C2B-99D1-5847-A067-81A15AF98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209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E2B3-2D7D-734E-B11D-DA4D6E7A6D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29A052-F9C5-994E-8D05-9AE3A1C42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1831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AA15-B641-7E46-81E1-D625F6C63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0508F-EA7B-9447-A38E-1307F8E42A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C2A6E-892B-314C-A80C-910ADCA05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976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26D-7735-D743-BF66-D31AAFC8B8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CB414-A485-8542-A280-6463281A1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AC53F-2461-5742-9558-4F3A92367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4B432-04FE-B64E-A58F-F9820FD11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5DCBC-CA9D-9B42-9855-A9D8EAF5F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0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CB07-2F2E-734A-A13C-B44C6BB00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1FA0B-525B-2E45-9AE2-3F8AF8698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9972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ff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2DFE-1F6E-1649-A52D-8A02E11D808D}"/>
              </a:ext>
            </a:extLst>
          </p:cNvPr>
          <p:cNvSpPr>
            <a:spLocks noGrp="1"/>
          </p:cNvSpPr>
          <p:nvPr>
            <p:ph type="title"/>
          </p:nvPr>
        </p:nvSpPr>
        <p:spPr>
          <a:xfrm>
            <a:off x="252046" y="341679"/>
            <a:ext cx="10515600" cy="748567"/>
          </a:xfrm>
        </p:spPr>
        <p:txBody>
          <a:bodyPr/>
          <a:lstStyle>
            <a:lvl1pPr>
              <a:defRPr b="1" i="0">
                <a:solidFill>
                  <a:schemeClr val="accent1"/>
                </a:solidFill>
                <a:latin typeface="Avenir Next" panose="020B0503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A91536-0E3E-5F4E-A52C-13FD25354D0F}"/>
              </a:ext>
            </a:extLst>
          </p:cNvPr>
          <p:cNvSpPr>
            <a:spLocks noGrp="1"/>
          </p:cNvSpPr>
          <p:nvPr>
            <p:ph idx="1"/>
          </p:nvPr>
        </p:nvSpPr>
        <p:spPr>
          <a:xfrm>
            <a:off x="252046" y="1253331"/>
            <a:ext cx="10515600" cy="4351338"/>
          </a:xfrm>
        </p:spPr>
        <p:txBody>
          <a:bodyPr/>
          <a:lstStyle>
            <a:lvl1pPr>
              <a:buClr>
                <a:schemeClr val="accent1"/>
              </a:buClr>
              <a:defRPr b="0" i="0">
                <a:latin typeface="Avenir Next" panose="020B0503020202020204" pitchFamily="34" charset="0"/>
              </a:defRPr>
            </a:lvl1pPr>
            <a:lvl2pPr marL="685800" indent="-228600">
              <a:buClr>
                <a:schemeClr val="accent1"/>
              </a:buClr>
              <a:buFont typeface="Courier New" panose="02070309020205020404" pitchFamily="49" charset="0"/>
              <a:buChar char="o"/>
              <a:defRPr b="0" i="0">
                <a:latin typeface="Avenir Next" panose="020B0503020202020204" pitchFamily="34" charset="0"/>
              </a:defRPr>
            </a:lvl2pPr>
            <a:lvl3pPr marL="1143000" indent="-228600">
              <a:buClr>
                <a:schemeClr val="accent1"/>
              </a:buClr>
              <a:buFont typeface="Wingdings" pitchFamily="2" charset="2"/>
              <a:buChar char="§"/>
              <a:defRPr b="0" i="0">
                <a:latin typeface="Avenir Next" panose="020B0503020202020204" pitchFamily="34" charset="0"/>
              </a:defRPr>
            </a:lvl3pPr>
            <a:lvl4pPr marL="1371600" indent="0">
              <a:buNone/>
              <a:defRPr b="0" i="0">
                <a:latin typeface="Avenir Next" panose="020B0503020202020204" pitchFamily="34" charset="0"/>
              </a:defRPr>
            </a:lvl4pPr>
            <a:lvl5pP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8294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2DFE-1F6E-1649-A52D-8A02E11D808D}"/>
              </a:ext>
            </a:extLst>
          </p:cNvPr>
          <p:cNvSpPr>
            <a:spLocks noGrp="1"/>
          </p:cNvSpPr>
          <p:nvPr>
            <p:ph type="title"/>
          </p:nvPr>
        </p:nvSpPr>
        <p:spPr>
          <a:xfrm>
            <a:off x="252046" y="341679"/>
            <a:ext cx="10515600" cy="748567"/>
          </a:xfrm>
        </p:spPr>
        <p:txBody>
          <a:bodyPr/>
          <a:lstStyle>
            <a:lvl1pPr>
              <a:defRPr b="1" i="0">
                <a:solidFill>
                  <a:schemeClr val="accent3"/>
                </a:solidFill>
                <a:latin typeface="Avenir Next"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9AD623-4C02-9F40-AF57-2CDD8A15C614}"/>
              </a:ext>
            </a:extLst>
          </p:cNvPr>
          <p:cNvSpPr>
            <a:spLocks noGrp="1"/>
          </p:cNvSpPr>
          <p:nvPr>
            <p:ph idx="1"/>
          </p:nvPr>
        </p:nvSpPr>
        <p:spPr>
          <a:xfrm>
            <a:off x="252046" y="1253331"/>
            <a:ext cx="10515600" cy="4351338"/>
          </a:xfrm>
        </p:spPr>
        <p:txBody>
          <a:bodyPr/>
          <a:lstStyle>
            <a:lvl1pPr>
              <a:buClr>
                <a:schemeClr val="accent3"/>
              </a:buClr>
              <a:defRPr b="0" i="0">
                <a:latin typeface="Avenir Next" panose="020B0503020202020204" pitchFamily="34" charset="0"/>
              </a:defRPr>
            </a:lvl1pPr>
            <a:lvl2pPr marL="685800" indent="-228600">
              <a:buClr>
                <a:schemeClr val="accent3"/>
              </a:buClr>
              <a:buFont typeface="Courier New" panose="02070309020205020404" pitchFamily="49" charset="0"/>
              <a:buChar char="o"/>
              <a:defRPr b="0" i="0">
                <a:latin typeface="Avenir Next" panose="020B0503020202020204" pitchFamily="34" charset="0"/>
              </a:defRPr>
            </a:lvl2pPr>
            <a:lvl3pPr marL="1143000" indent="-228600">
              <a:buClr>
                <a:schemeClr val="accent3"/>
              </a:buClr>
              <a:buFont typeface="Wingdings" pitchFamily="2" charset="2"/>
              <a:buChar char="§"/>
              <a:defRPr b="0" i="0">
                <a:latin typeface="Avenir Next" panose="020B0503020202020204" pitchFamily="34" charset="0"/>
              </a:defRPr>
            </a:lvl3pPr>
            <a:lvl4pPr marL="1371600" indent="0">
              <a:buNone/>
              <a:defRPr b="0" i="0">
                <a:latin typeface="Avenir Next" panose="020B0503020202020204" pitchFamily="34" charset="0"/>
              </a:defRPr>
            </a:lvl4pPr>
            <a:lvl5pP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63406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ens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2DFE-1F6E-1649-A52D-8A02E11D808D}"/>
              </a:ext>
            </a:extLst>
          </p:cNvPr>
          <p:cNvSpPr>
            <a:spLocks noGrp="1"/>
          </p:cNvSpPr>
          <p:nvPr>
            <p:ph type="title"/>
          </p:nvPr>
        </p:nvSpPr>
        <p:spPr>
          <a:xfrm>
            <a:off x="252046" y="341679"/>
            <a:ext cx="10515600" cy="748567"/>
          </a:xfrm>
        </p:spPr>
        <p:txBody>
          <a:bodyPr/>
          <a:lstStyle>
            <a:lvl1pPr>
              <a:defRPr b="1" i="0">
                <a:solidFill>
                  <a:schemeClr val="accent2"/>
                </a:solidFill>
                <a:latin typeface="Avenir Next"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503950D-50C6-4346-ABC0-928A84090748}"/>
              </a:ext>
            </a:extLst>
          </p:cNvPr>
          <p:cNvSpPr>
            <a:spLocks noGrp="1"/>
          </p:cNvSpPr>
          <p:nvPr>
            <p:ph idx="1"/>
          </p:nvPr>
        </p:nvSpPr>
        <p:spPr>
          <a:xfrm>
            <a:off x="252046" y="1253331"/>
            <a:ext cx="10515600" cy="4351338"/>
          </a:xfrm>
        </p:spPr>
        <p:txBody>
          <a:bodyPr/>
          <a:lstStyle>
            <a:lvl1pPr>
              <a:buClr>
                <a:schemeClr val="accent2"/>
              </a:buClr>
              <a:defRPr b="0" i="0">
                <a:latin typeface="Avenir Next" panose="020B0503020202020204" pitchFamily="34" charset="0"/>
              </a:defRPr>
            </a:lvl1pPr>
            <a:lvl2pPr marL="685800" indent="-228600">
              <a:buClr>
                <a:schemeClr val="accent2"/>
              </a:buClr>
              <a:buFont typeface="Courier New" panose="02070309020205020404" pitchFamily="49" charset="0"/>
              <a:buChar char="o"/>
              <a:defRPr b="0" i="0">
                <a:latin typeface="Avenir Next" panose="020B0503020202020204" pitchFamily="34" charset="0"/>
              </a:defRPr>
            </a:lvl2pPr>
            <a:lvl3pPr marL="1143000" indent="-228600">
              <a:buClr>
                <a:schemeClr val="accent2"/>
              </a:buClr>
              <a:buFont typeface="Wingdings" pitchFamily="2" charset="2"/>
              <a:buChar char="§"/>
              <a:defRPr b="0" i="0">
                <a:latin typeface="Avenir Next" panose="020B0503020202020204" pitchFamily="34" charset="0"/>
              </a:defRPr>
            </a:lvl3pPr>
            <a:lvl4pPr marL="1371600" indent="0">
              <a:buNone/>
              <a:defRPr b="0" i="0">
                <a:latin typeface="Avenir Next" panose="020B0503020202020204" pitchFamily="34" charset="0"/>
              </a:defRPr>
            </a:lvl4pPr>
            <a:lvl5pP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3912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59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DD11-8F48-4043-906C-F0AB68A4A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1B012-64FE-844F-AC6A-8D0133DA2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6FCFB-40AF-5041-8FC5-46E1060D5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476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4C3F-BFB4-844C-9C51-66DA00EEB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0524F-0B0E-CB40-AB9C-4332DCFD5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34BD78-AF64-D54B-8918-D7F92CC57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3704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0B5E-C6B2-A341-AA48-B3DB89B0F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E7B5F-A8CE-2E4C-AB9D-A746ADD53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930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07607-154E-7A49-A5A5-6B2D0FF246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B6750B-167C-FF45-9C84-9622C819C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991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D0B-3D0B-834E-B0CB-0E81A4C27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7DCB1-682F-7F46-9B6D-7E29BADD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8464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760E-1704-B343-9C90-6F2D93F73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F9C2B-99D1-5847-A067-81A15AF98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72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31A0-C163-3A46-8725-79AB0656C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8DBA0-351B-9B4C-8F99-50699F4D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222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E2B3-2D7D-734E-B11D-DA4D6E7A6D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29A052-F9C5-994E-8D05-9AE3A1C42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2499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AA15-B641-7E46-81E1-D625F6C63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0508F-EA7B-9447-A38E-1307F8E42A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C2A6E-892B-314C-A80C-910ADCA05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707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26D-7735-D743-BF66-D31AAFC8B8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CB414-A485-8542-A280-6463281A1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AC53F-2461-5742-9558-4F3A92367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4B432-04FE-B64E-A58F-F9820FD11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5DCBC-CA9D-9B42-9855-A9D8EAF5F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2228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2DFE-1F6E-1649-A52D-8A02E11D80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401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6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DD11-8F48-4043-906C-F0AB68A4A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1B012-64FE-844F-AC6A-8D0133DA2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6FCFB-40AF-5041-8FC5-46E1060D5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080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4C3F-BFB4-844C-9C51-66DA00EEB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0524F-0B0E-CB40-AB9C-4332DCFD5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34BD78-AF64-D54B-8918-D7F92CC57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5528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0B5E-C6B2-A341-AA48-B3DB89B0F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E7B5F-A8CE-2E4C-AB9D-A746ADD53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018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07607-154E-7A49-A5A5-6B2D0FF246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B6750B-167C-FF45-9C84-9622C819C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87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D163-D3A4-504C-B132-F2875B3141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50854-9EB1-174A-8DE5-82C66091B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208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7E82-8230-5847-AC15-8931EB49E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2DA79-204C-DF47-BF57-82665C1012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27A75-837C-7942-9684-5762D5EC37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86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3155-D9FF-AD44-BB6A-B3CB44A1E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10D513-4BDA-854C-9969-26A0B4AB2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F600E-92EC-194F-BF0E-68B571D9A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6BE0B-761E-5A4A-83ED-9C10CF85A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30A20-9759-5C43-88DB-49655C55D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61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D9DA-FC0D-C44E-8BC5-649D01F540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965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794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7867EA-5B99-644B-AEBE-6D9823F655E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0981259"/>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1ED32-F4B0-BD48-BF57-CE631CCB2F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7012346"/>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913F2D-552E-9940-AA4B-C56FB5CD0C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5C5435C-2005-524E-BD86-FD043E11A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6CDBB1-A423-114E-BC82-72E4CC2FE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9180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356CE-90C2-FA4B-89A9-88FFF251270C}"/>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F5C0EC-9398-9547-83F0-48712FE37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C3DB2-C41E-E046-8041-72FA60939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4011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356CE-90C2-FA4B-89A9-88FFF251270C}"/>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F5C0EC-9398-9547-83F0-48712FE37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C3DB2-C41E-E046-8041-72FA60939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ECC226-A957-514D-A4C1-FAF60896274F}"/>
              </a:ext>
            </a:extLst>
          </p:cNvPr>
          <p:cNvSpPr/>
          <p:nvPr userDrawn="1"/>
        </p:nvSpPr>
        <p:spPr>
          <a:xfrm>
            <a:off x="1" y="6165240"/>
            <a:ext cx="12192000" cy="341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62535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40" r:id="rId7"/>
    <p:sldLayoutId id="2147483741"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356CE-90C2-FA4B-89A9-88FFF251270C}"/>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F5C0EC-9398-9547-83F0-48712FE37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C3DB2-C41E-E046-8041-72FA60939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9A57D9D-0A3A-AD44-A172-A172336D0715}"/>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24106249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0.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chart" Target="../charts/chart15.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hyperlink" Target="http://www.thinkhdi.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0.png"/><Relationship Id="rId2" Type="http://schemas.microsoft.com/office/2014/relationships/chartEx" Target="../charts/chartEx1.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hyperlink" Target="https://tech.informa.com/" TargetMode="External"/><Relationship Id="rId2" Type="http://schemas.openxmlformats.org/officeDocument/2006/relationships/hyperlink" Target="https://www.thinkhdi.com/" TargetMode="Externa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8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5CC6E6-FDC3-BE4B-8607-22ACE2350ABF}"/>
              </a:ext>
            </a:extLst>
          </p:cNvPr>
          <p:cNvSpPr/>
          <p:nvPr/>
        </p:nvSpPr>
        <p:spPr>
          <a:xfrm>
            <a:off x="1" y="1233958"/>
            <a:ext cx="4057402"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F2CAA4-C908-734B-B841-069B7AE72E49}"/>
              </a:ext>
            </a:extLst>
          </p:cNvPr>
          <p:cNvSpPr>
            <a:spLocks noGrp="1"/>
          </p:cNvSpPr>
          <p:nvPr>
            <p:ph type="title"/>
          </p:nvPr>
        </p:nvSpPr>
        <p:spPr/>
        <p:txBody>
          <a:bodyPr/>
          <a:lstStyle/>
          <a:p>
            <a:r>
              <a:rPr lang="en-US" dirty="0"/>
              <a:t>Filling Roles</a:t>
            </a:r>
          </a:p>
        </p:txBody>
      </p:sp>
      <p:sp>
        <p:nvSpPr>
          <p:cNvPr id="6" name="TextBox 5">
            <a:extLst>
              <a:ext uri="{FF2B5EF4-FFF2-40B4-BE49-F238E27FC236}">
                <a16:creationId xmlns:a16="http://schemas.microsoft.com/office/drawing/2014/main" id="{27D45BD9-B796-C949-A0F7-D4D8AD55EB4D}"/>
              </a:ext>
            </a:extLst>
          </p:cNvPr>
          <p:cNvSpPr txBox="1"/>
          <p:nvPr/>
        </p:nvSpPr>
        <p:spPr>
          <a:xfrm>
            <a:off x="126023" y="1366897"/>
            <a:ext cx="3405554" cy="2062103"/>
          </a:xfrm>
          <a:prstGeom prst="rect">
            <a:avLst/>
          </a:prstGeom>
          <a:noFill/>
        </p:spPr>
        <p:txBody>
          <a:bodyPr wrap="square" rtlCol="0">
            <a:spAutoFit/>
          </a:bodyPr>
          <a:lstStyle/>
          <a:p>
            <a:r>
              <a:rPr lang="en-US" sz="1600" dirty="0">
                <a:solidFill>
                  <a:schemeClr val="bg1"/>
                </a:solidFill>
                <a:latin typeface="Avenir Next" panose="020B0503020202020204" pitchFamily="34" charset="0"/>
              </a:rPr>
              <a:t>Filling dedicated service management roles can be challenging. Less than one-quarter of respondents report having no difficulty at all filling roles, but two out of five respondents struggle. </a:t>
            </a:r>
          </a:p>
          <a:p>
            <a:endParaRPr lang="en-US" sz="1600" dirty="0">
              <a:solidFill>
                <a:schemeClr val="bg1"/>
              </a:solidFill>
              <a:latin typeface="Avenir Next" panose="020B0503020202020204" pitchFamily="34" charset="0"/>
            </a:endParaRPr>
          </a:p>
          <a:p>
            <a:r>
              <a:rPr lang="en-US" sz="1600" dirty="0">
                <a:solidFill>
                  <a:schemeClr val="bg1"/>
                </a:solidFill>
                <a:latin typeface="Avenir Next" panose="020B0503020202020204" pitchFamily="34" charset="0"/>
              </a:rPr>
              <a:t>Why is that?</a:t>
            </a:r>
          </a:p>
        </p:txBody>
      </p:sp>
      <p:pic>
        <p:nvPicPr>
          <p:cNvPr id="7" name="Graphic 6" descr="Meeting with solid fill">
            <a:extLst>
              <a:ext uri="{FF2B5EF4-FFF2-40B4-BE49-F238E27FC236}">
                <a16:creationId xmlns:a16="http://schemas.microsoft.com/office/drawing/2014/main" id="{317D456F-6E12-374A-9A92-7F310240FEC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20628"/>
          <a:stretch/>
        </p:blipFill>
        <p:spPr>
          <a:xfrm>
            <a:off x="6582821" y="3729079"/>
            <a:ext cx="3024052" cy="2400259"/>
          </a:xfrm>
          <a:prstGeom prst="rect">
            <a:avLst/>
          </a:prstGeom>
        </p:spPr>
      </p:pic>
      <p:pic>
        <p:nvPicPr>
          <p:cNvPr id="9" name="Graphic 8" descr="Speech outline">
            <a:extLst>
              <a:ext uri="{FF2B5EF4-FFF2-40B4-BE49-F238E27FC236}">
                <a16:creationId xmlns:a16="http://schemas.microsoft.com/office/drawing/2014/main" id="{7397CF6A-231B-FD40-BE21-0DED15616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804" y="2084223"/>
            <a:ext cx="3024052" cy="3024052"/>
          </a:xfrm>
          <a:prstGeom prst="rect">
            <a:avLst/>
          </a:prstGeom>
        </p:spPr>
      </p:pic>
      <p:pic>
        <p:nvPicPr>
          <p:cNvPr id="11" name="Graphic 10" descr="Megaphone1 outline">
            <a:extLst>
              <a:ext uri="{FF2B5EF4-FFF2-40B4-BE49-F238E27FC236}">
                <a16:creationId xmlns:a16="http://schemas.microsoft.com/office/drawing/2014/main" id="{BB2DF1EB-5C5A-E341-B6B7-1AA56300C6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859" y="3351939"/>
            <a:ext cx="2625882" cy="2625882"/>
          </a:xfrm>
          <a:prstGeom prst="rect">
            <a:avLst/>
          </a:prstGeom>
        </p:spPr>
      </p:pic>
      <p:pic>
        <p:nvPicPr>
          <p:cNvPr id="12" name="Graphic 11" descr="Speech outline">
            <a:extLst>
              <a:ext uri="{FF2B5EF4-FFF2-40B4-BE49-F238E27FC236}">
                <a16:creationId xmlns:a16="http://schemas.microsoft.com/office/drawing/2014/main" id="{16E03E02-57C8-AC41-9DED-B87EC89662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57197" y="781358"/>
            <a:ext cx="3024052" cy="3024052"/>
          </a:xfrm>
          <a:prstGeom prst="rect">
            <a:avLst/>
          </a:prstGeom>
        </p:spPr>
      </p:pic>
      <p:pic>
        <p:nvPicPr>
          <p:cNvPr id="13" name="Graphic 12" descr="Speech outline">
            <a:extLst>
              <a:ext uri="{FF2B5EF4-FFF2-40B4-BE49-F238E27FC236}">
                <a16:creationId xmlns:a16="http://schemas.microsoft.com/office/drawing/2014/main" id="{59869285-F12D-1142-B582-6FCD004C9C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299676" y="1773026"/>
            <a:ext cx="3024052" cy="3024052"/>
          </a:xfrm>
          <a:prstGeom prst="rect">
            <a:avLst/>
          </a:prstGeom>
        </p:spPr>
      </p:pic>
      <p:sp>
        <p:nvSpPr>
          <p:cNvPr id="14" name="TextBox 13">
            <a:extLst>
              <a:ext uri="{FF2B5EF4-FFF2-40B4-BE49-F238E27FC236}">
                <a16:creationId xmlns:a16="http://schemas.microsoft.com/office/drawing/2014/main" id="{376571EE-BE33-4349-87EC-60BFF821AA74}"/>
              </a:ext>
            </a:extLst>
          </p:cNvPr>
          <p:cNvSpPr txBox="1"/>
          <p:nvPr/>
        </p:nvSpPr>
        <p:spPr>
          <a:xfrm>
            <a:off x="5276315" y="2776079"/>
            <a:ext cx="1807029" cy="1200329"/>
          </a:xfrm>
          <a:prstGeom prst="rect">
            <a:avLst/>
          </a:prstGeom>
          <a:noFill/>
        </p:spPr>
        <p:txBody>
          <a:bodyPr wrap="square" rtlCol="0">
            <a:spAutoFit/>
          </a:bodyPr>
          <a:lstStyle/>
          <a:p>
            <a:r>
              <a:rPr lang="en-US" dirty="0">
                <a:solidFill>
                  <a:schemeClr val="accent3"/>
                </a:solidFill>
              </a:rPr>
              <a:t>Hard to</a:t>
            </a:r>
            <a:br>
              <a:rPr lang="en-US" dirty="0">
                <a:solidFill>
                  <a:schemeClr val="accent3"/>
                </a:solidFill>
              </a:rPr>
            </a:br>
            <a:r>
              <a:rPr lang="en-US" dirty="0">
                <a:solidFill>
                  <a:schemeClr val="accent3"/>
                </a:solidFill>
              </a:rPr>
              <a:t>find people with the right amount of experience</a:t>
            </a:r>
          </a:p>
        </p:txBody>
      </p:sp>
      <p:sp>
        <p:nvSpPr>
          <p:cNvPr id="15" name="TextBox 14">
            <a:extLst>
              <a:ext uri="{FF2B5EF4-FFF2-40B4-BE49-F238E27FC236}">
                <a16:creationId xmlns:a16="http://schemas.microsoft.com/office/drawing/2014/main" id="{42F53337-91C2-0446-BE4D-0BB2584D04FE}"/>
              </a:ext>
            </a:extLst>
          </p:cNvPr>
          <p:cNvSpPr txBox="1"/>
          <p:nvPr/>
        </p:nvSpPr>
        <p:spPr>
          <a:xfrm>
            <a:off x="6428152" y="1421777"/>
            <a:ext cx="1946609" cy="1200329"/>
          </a:xfrm>
          <a:prstGeom prst="rect">
            <a:avLst/>
          </a:prstGeom>
          <a:noFill/>
        </p:spPr>
        <p:txBody>
          <a:bodyPr wrap="square" rtlCol="0">
            <a:spAutoFit/>
          </a:bodyPr>
          <a:lstStyle/>
          <a:p>
            <a:r>
              <a:rPr lang="en-US" dirty="0">
                <a:solidFill>
                  <a:schemeClr val="accent4"/>
                </a:solidFill>
              </a:rPr>
              <a:t>Roles are new, need time to grow people into the skillset</a:t>
            </a:r>
          </a:p>
        </p:txBody>
      </p:sp>
      <p:sp>
        <p:nvSpPr>
          <p:cNvPr id="16" name="TextBox 15">
            <a:extLst>
              <a:ext uri="{FF2B5EF4-FFF2-40B4-BE49-F238E27FC236}">
                <a16:creationId xmlns:a16="http://schemas.microsoft.com/office/drawing/2014/main" id="{00FE3230-8C91-2A4D-9F29-971A7212E1C3}"/>
              </a:ext>
            </a:extLst>
          </p:cNvPr>
          <p:cNvSpPr txBox="1"/>
          <p:nvPr/>
        </p:nvSpPr>
        <p:spPr>
          <a:xfrm>
            <a:off x="8895570" y="2473626"/>
            <a:ext cx="1917560" cy="1200329"/>
          </a:xfrm>
          <a:prstGeom prst="rect">
            <a:avLst/>
          </a:prstGeom>
          <a:noFill/>
        </p:spPr>
        <p:txBody>
          <a:bodyPr wrap="square" rtlCol="0">
            <a:spAutoFit/>
          </a:bodyPr>
          <a:lstStyle/>
          <a:p>
            <a:r>
              <a:rPr lang="en-US" dirty="0">
                <a:solidFill>
                  <a:schemeClr val="accent2"/>
                </a:solidFill>
              </a:rPr>
              <a:t>Hard to find people with the right mix of skills and knowledge</a:t>
            </a:r>
          </a:p>
        </p:txBody>
      </p:sp>
    </p:spTree>
    <p:extLst>
      <p:ext uri="{BB962C8B-B14F-4D97-AF65-F5344CB8AC3E}">
        <p14:creationId xmlns:p14="http://schemas.microsoft.com/office/powerpoint/2010/main" val="183902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232C-F519-3D4D-B914-0B4EB2C885D8}"/>
              </a:ext>
            </a:extLst>
          </p:cNvPr>
          <p:cNvSpPr>
            <a:spLocks noGrp="1"/>
          </p:cNvSpPr>
          <p:nvPr>
            <p:ph type="title"/>
          </p:nvPr>
        </p:nvSpPr>
        <p:spPr/>
        <p:txBody>
          <a:bodyPr/>
          <a:lstStyle/>
          <a:p>
            <a:r>
              <a:rPr lang="en-US" dirty="0"/>
              <a:t>Skill Profile by Role</a:t>
            </a:r>
          </a:p>
        </p:txBody>
      </p:sp>
      <p:sp>
        <p:nvSpPr>
          <p:cNvPr id="4" name="Rectangle 3">
            <a:extLst>
              <a:ext uri="{FF2B5EF4-FFF2-40B4-BE49-F238E27FC236}">
                <a16:creationId xmlns:a16="http://schemas.microsoft.com/office/drawing/2014/main" id="{7583C006-E0F2-D14A-9EDF-E5B3785726F8}"/>
              </a:ext>
            </a:extLst>
          </p:cNvPr>
          <p:cNvSpPr/>
          <p:nvPr/>
        </p:nvSpPr>
        <p:spPr>
          <a:xfrm>
            <a:off x="0" y="1233958"/>
            <a:ext cx="5985931"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5363C3E9-2FC5-0546-8528-86AD15E36420}"/>
              </a:ext>
            </a:extLst>
          </p:cNvPr>
          <p:cNvGraphicFramePr/>
          <p:nvPr>
            <p:extLst>
              <p:ext uri="{D42A27DB-BD31-4B8C-83A1-F6EECF244321}">
                <p14:modId xmlns:p14="http://schemas.microsoft.com/office/powerpoint/2010/main" val="1159970909"/>
              </p:ext>
            </p:extLst>
          </p:nvPr>
        </p:nvGraphicFramePr>
        <p:xfrm>
          <a:off x="55031" y="1294312"/>
          <a:ext cx="5875867" cy="47989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9B2349CE-46AC-1A4D-9D76-B4F5DDFEE450}"/>
              </a:ext>
            </a:extLst>
          </p:cNvPr>
          <p:cNvSpPr/>
          <p:nvPr/>
        </p:nvSpPr>
        <p:spPr>
          <a:xfrm>
            <a:off x="6206070" y="1233958"/>
            <a:ext cx="5985930" cy="5024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55A68AC-28FE-A349-8CA6-E7A84500488C}"/>
              </a:ext>
            </a:extLst>
          </p:cNvPr>
          <p:cNvCxnSpPr>
            <a:cxnSpLocks/>
          </p:cNvCxnSpPr>
          <p:nvPr/>
        </p:nvCxnSpPr>
        <p:spPr>
          <a:xfrm>
            <a:off x="6206070" y="2944368"/>
            <a:ext cx="598593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43951495-F961-BE40-AD2F-73CA700A6FFB}"/>
              </a:ext>
            </a:extLst>
          </p:cNvPr>
          <p:cNvCxnSpPr>
            <a:cxnSpLocks/>
          </p:cNvCxnSpPr>
          <p:nvPr/>
        </p:nvCxnSpPr>
        <p:spPr>
          <a:xfrm>
            <a:off x="6206070" y="4605528"/>
            <a:ext cx="598593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5A9CA87E-EF44-324A-A3EA-FBFFE9E4970A}"/>
              </a:ext>
            </a:extLst>
          </p:cNvPr>
          <p:cNvSpPr txBox="1"/>
          <p:nvPr/>
        </p:nvSpPr>
        <p:spPr>
          <a:xfrm>
            <a:off x="6341535" y="1287813"/>
            <a:ext cx="3232233" cy="1600438"/>
          </a:xfrm>
          <a:prstGeom prst="rect">
            <a:avLst/>
          </a:prstGeom>
          <a:noFill/>
        </p:spPr>
        <p:txBody>
          <a:bodyPr wrap="square" rtlCol="0">
            <a:spAutoFit/>
          </a:bodyPr>
          <a:lstStyle/>
          <a:p>
            <a:r>
              <a:rPr lang="en-US" b="1" dirty="0">
                <a:solidFill>
                  <a:schemeClr val="bg1"/>
                </a:solidFill>
              </a:rPr>
              <a:t>ITSM Process Owner/Manager</a:t>
            </a:r>
          </a:p>
          <a:p>
            <a:pPr marL="342900" indent="-342900">
              <a:buClr>
                <a:schemeClr val="bg1"/>
              </a:buClr>
              <a:buFont typeface="+mj-lt"/>
              <a:buAutoNum type="arabicPeriod"/>
            </a:pPr>
            <a:r>
              <a:rPr lang="en-US" sz="1600" dirty="0">
                <a:solidFill>
                  <a:schemeClr val="bg1"/>
                </a:solidFill>
              </a:rPr>
              <a:t>Problem-solving skills</a:t>
            </a:r>
          </a:p>
          <a:p>
            <a:pPr marL="342900" indent="-342900">
              <a:buClr>
                <a:schemeClr val="bg1"/>
              </a:buClr>
              <a:buFont typeface="+mj-lt"/>
              <a:buAutoNum type="arabicPeriod"/>
            </a:pPr>
            <a:r>
              <a:rPr lang="en-US" sz="1600" dirty="0">
                <a:solidFill>
                  <a:schemeClr val="bg1"/>
                </a:solidFill>
              </a:rPr>
              <a:t>Communication skills</a:t>
            </a:r>
          </a:p>
          <a:p>
            <a:pPr marL="342900" indent="-342900">
              <a:buClr>
                <a:schemeClr val="bg1"/>
              </a:buClr>
              <a:buFont typeface="+mj-lt"/>
              <a:buAutoNum type="arabicPeriod"/>
            </a:pPr>
            <a:r>
              <a:rPr lang="en-US" sz="1600" dirty="0">
                <a:solidFill>
                  <a:schemeClr val="bg1"/>
                </a:solidFill>
              </a:rPr>
              <a:t>Knowledge management</a:t>
            </a:r>
          </a:p>
          <a:p>
            <a:pPr marL="342900" indent="-342900">
              <a:buClr>
                <a:schemeClr val="bg1"/>
              </a:buClr>
              <a:buFont typeface="+mj-lt"/>
              <a:buAutoNum type="arabicPeriod"/>
            </a:pPr>
            <a:r>
              <a:rPr lang="en-US" sz="1600" dirty="0">
                <a:solidFill>
                  <a:schemeClr val="bg1"/>
                </a:solidFill>
              </a:rPr>
              <a:t>Innovation and creativity</a:t>
            </a:r>
          </a:p>
          <a:p>
            <a:pPr marL="342900" indent="-342900">
              <a:buClr>
                <a:schemeClr val="bg1"/>
              </a:buClr>
              <a:buFont typeface="+mj-lt"/>
              <a:buAutoNum type="arabicPeriod"/>
            </a:pPr>
            <a:r>
              <a:rPr lang="en-US" sz="1600" dirty="0">
                <a:solidFill>
                  <a:schemeClr val="bg1"/>
                </a:solidFill>
              </a:rPr>
              <a:t>Interpersonal skills</a:t>
            </a:r>
          </a:p>
        </p:txBody>
      </p:sp>
      <p:sp>
        <p:nvSpPr>
          <p:cNvPr id="13" name="TextBox 12">
            <a:extLst>
              <a:ext uri="{FF2B5EF4-FFF2-40B4-BE49-F238E27FC236}">
                <a16:creationId xmlns:a16="http://schemas.microsoft.com/office/drawing/2014/main" id="{BA10427C-CE1E-E645-883D-BEBB0150967D}"/>
              </a:ext>
            </a:extLst>
          </p:cNvPr>
          <p:cNvSpPr txBox="1"/>
          <p:nvPr/>
        </p:nvSpPr>
        <p:spPr>
          <a:xfrm>
            <a:off x="6341535" y="2974729"/>
            <a:ext cx="3232233" cy="1600438"/>
          </a:xfrm>
          <a:prstGeom prst="rect">
            <a:avLst/>
          </a:prstGeom>
          <a:noFill/>
        </p:spPr>
        <p:txBody>
          <a:bodyPr wrap="square" rtlCol="0">
            <a:spAutoFit/>
          </a:bodyPr>
          <a:lstStyle/>
          <a:p>
            <a:r>
              <a:rPr lang="en-US" b="1" dirty="0">
                <a:solidFill>
                  <a:schemeClr val="bg1"/>
                </a:solidFill>
              </a:rPr>
              <a:t>ITSM Service Delivery Manager</a:t>
            </a:r>
          </a:p>
          <a:p>
            <a:pPr marL="342900" indent="-342900">
              <a:buClr>
                <a:schemeClr val="bg1"/>
              </a:buClr>
              <a:buFont typeface="+mj-lt"/>
              <a:buAutoNum type="arabicPeriod"/>
            </a:pPr>
            <a:r>
              <a:rPr lang="en-US" sz="1600" dirty="0">
                <a:solidFill>
                  <a:schemeClr val="bg1"/>
                </a:solidFill>
              </a:rPr>
              <a:t>Communication skills</a:t>
            </a:r>
          </a:p>
          <a:p>
            <a:pPr marL="342900" indent="-342900">
              <a:buClr>
                <a:schemeClr val="bg1"/>
              </a:buClr>
              <a:buFont typeface="+mj-lt"/>
              <a:buAutoNum type="arabicPeriod"/>
            </a:pPr>
            <a:r>
              <a:rPr lang="en-US" sz="1600" dirty="0">
                <a:solidFill>
                  <a:schemeClr val="bg1"/>
                </a:solidFill>
              </a:rPr>
              <a:t>Knowledge management</a:t>
            </a:r>
          </a:p>
          <a:p>
            <a:pPr marL="342900" indent="-342900">
              <a:buClr>
                <a:schemeClr val="bg1"/>
              </a:buClr>
              <a:buFont typeface="+mj-lt"/>
              <a:buAutoNum type="arabicPeriod"/>
            </a:pPr>
            <a:r>
              <a:rPr lang="en-US" sz="1600" dirty="0">
                <a:solidFill>
                  <a:schemeClr val="bg1"/>
                </a:solidFill>
              </a:rPr>
              <a:t>Problem-solving skills</a:t>
            </a:r>
          </a:p>
          <a:p>
            <a:pPr marL="342900" indent="-342900">
              <a:buClr>
                <a:schemeClr val="bg1"/>
              </a:buClr>
              <a:buFont typeface="+mj-lt"/>
              <a:buAutoNum type="arabicPeriod"/>
            </a:pPr>
            <a:r>
              <a:rPr lang="en-US" sz="1600" dirty="0">
                <a:solidFill>
                  <a:schemeClr val="bg1"/>
                </a:solidFill>
              </a:rPr>
              <a:t>Interpersonal skills</a:t>
            </a:r>
          </a:p>
          <a:p>
            <a:pPr marL="342900" indent="-342900">
              <a:buClr>
                <a:schemeClr val="bg1"/>
              </a:buClr>
              <a:buFont typeface="+mj-lt"/>
              <a:buAutoNum type="arabicPeriod"/>
            </a:pPr>
            <a:r>
              <a:rPr lang="en-US" sz="1600" dirty="0">
                <a:solidFill>
                  <a:schemeClr val="bg1"/>
                </a:solidFill>
              </a:rPr>
              <a:t>Innovation and creativity</a:t>
            </a:r>
          </a:p>
        </p:txBody>
      </p:sp>
      <p:sp>
        <p:nvSpPr>
          <p:cNvPr id="14" name="TextBox 13">
            <a:extLst>
              <a:ext uri="{FF2B5EF4-FFF2-40B4-BE49-F238E27FC236}">
                <a16:creationId xmlns:a16="http://schemas.microsoft.com/office/drawing/2014/main" id="{DFDAF811-A796-A04A-B023-04A8C697A561}"/>
              </a:ext>
            </a:extLst>
          </p:cNvPr>
          <p:cNvSpPr txBox="1"/>
          <p:nvPr/>
        </p:nvSpPr>
        <p:spPr>
          <a:xfrm>
            <a:off x="6341535" y="4661646"/>
            <a:ext cx="3232233" cy="1600438"/>
          </a:xfrm>
          <a:prstGeom prst="rect">
            <a:avLst/>
          </a:prstGeom>
          <a:noFill/>
        </p:spPr>
        <p:txBody>
          <a:bodyPr wrap="square" rtlCol="0">
            <a:spAutoFit/>
          </a:bodyPr>
          <a:lstStyle/>
          <a:p>
            <a:r>
              <a:rPr lang="en-US" b="1" dirty="0">
                <a:solidFill>
                  <a:schemeClr val="bg1"/>
                </a:solidFill>
              </a:rPr>
              <a:t>Business Relationship Manager</a:t>
            </a:r>
          </a:p>
          <a:p>
            <a:pPr marL="342900" indent="-342900">
              <a:buClr>
                <a:schemeClr val="bg1"/>
              </a:buClr>
              <a:buFont typeface="+mj-lt"/>
              <a:buAutoNum type="arabicPeriod"/>
            </a:pPr>
            <a:r>
              <a:rPr lang="en-US" sz="1600" dirty="0">
                <a:solidFill>
                  <a:schemeClr val="bg1"/>
                </a:solidFill>
              </a:rPr>
              <a:t>Communication skills</a:t>
            </a:r>
          </a:p>
          <a:p>
            <a:pPr marL="342900" indent="-342900">
              <a:buClr>
                <a:schemeClr val="bg1"/>
              </a:buClr>
              <a:buFont typeface="+mj-lt"/>
              <a:buAutoNum type="arabicPeriod"/>
            </a:pPr>
            <a:r>
              <a:rPr lang="en-US" sz="1600" dirty="0">
                <a:solidFill>
                  <a:schemeClr val="bg1"/>
                </a:solidFill>
              </a:rPr>
              <a:t>Problem-solving skills</a:t>
            </a:r>
          </a:p>
          <a:p>
            <a:pPr marL="342900" indent="-342900">
              <a:buClr>
                <a:schemeClr val="bg1"/>
              </a:buClr>
              <a:buFont typeface="+mj-lt"/>
              <a:buAutoNum type="arabicPeriod"/>
            </a:pPr>
            <a:r>
              <a:rPr lang="en-US" sz="1600" dirty="0">
                <a:solidFill>
                  <a:schemeClr val="bg1"/>
                </a:solidFill>
              </a:rPr>
              <a:t>Knowledge management</a:t>
            </a:r>
          </a:p>
          <a:p>
            <a:pPr marL="342900" indent="-342900">
              <a:buClr>
                <a:schemeClr val="bg1"/>
              </a:buClr>
              <a:buFont typeface="+mj-lt"/>
              <a:buAutoNum type="arabicPeriod"/>
            </a:pPr>
            <a:r>
              <a:rPr lang="en-US" sz="1600" dirty="0">
                <a:solidFill>
                  <a:schemeClr val="bg1"/>
                </a:solidFill>
              </a:rPr>
              <a:t>Collaboration skills</a:t>
            </a:r>
          </a:p>
          <a:p>
            <a:pPr marL="342900" indent="-342900">
              <a:buClr>
                <a:schemeClr val="bg1"/>
              </a:buClr>
              <a:buFont typeface="+mj-lt"/>
              <a:buAutoNum type="arabicPeriod"/>
            </a:pPr>
            <a:r>
              <a:rPr lang="en-US" sz="1600" dirty="0">
                <a:solidFill>
                  <a:schemeClr val="bg1"/>
                </a:solidFill>
              </a:rPr>
              <a:t>Interpersonal skills</a:t>
            </a:r>
          </a:p>
        </p:txBody>
      </p:sp>
      <p:sp>
        <p:nvSpPr>
          <p:cNvPr id="15" name="TextBox 14">
            <a:extLst>
              <a:ext uri="{FF2B5EF4-FFF2-40B4-BE49-F238E27FC236}">
                <a16:creationId xmlns:a16="http://schemas.microsoft.com/office/drawing/2014/main" id="{83D7D622-FD2D-4743-98CE-DFCF0640DA1F}"/>
              </a:ext>
            </a:extLst>
          </p:cNvPr>
          <p:cNvSpPr txBox="1"/>
          <p:nvPr/>
        </p:nvSpPr>
        <p:spPr>
          <a:xfrm>
            <a:off x="9392584" y="1287813"/>
            <a:ext cx="2744386" cy="1600438"/>
          </a:xfrm>
          <a:prstGeom prst="rect">
            <a:avLst/>
          </a:prstGeom>
          <a:noFill/>
        </p:spPr>
        <p:txBody>
          <a:bodyPr wrap="square" rtlCol="0">
            <a:spAutoFit/>
          </a:bodyPr>
          <a:lstStyle/>
          <a:p>
            <a:r>
              <a:rPr lang="en-US" b="1" dirty="0">
                <a:solidFill>
                  <a:schemeClr val="bg1"/>
                </a:solidFill>
              </a:rPr>
              <a:t> </a:t>
            </a:r>
          </a:p>
          <a:p>
            <a:pPr marL="342900" indent="-342900">
              <a:buClr>
                <a:schemeClr val="bg1"/>
              </a:buClr>
              <a:buFont typeface="+mj-lt"/>
              <a:buAutoNum type="arabicPeriod" startAt="6"/>
            </a:pPr>
            <a:r>
              <a:rPr lang="en-US" sz="1600" dirty="0">
                <a:solidFill>
                  <a:schemeClr val="bg1"/>
                </a:solidFill>
              </a:rPr>
              <a:t>Collaboration skills</a:t>
            </a:r>
          </a:p>
          <a:p>
            <a:pPr marL="342900" indent="-342900">
              <a:buClr>
                <a:schemeClr val="bg1"/>
              </a:buClr>
              <a:buFont typeface="+mj-lt"/>
              <a:buAutoNum type="arabicPeriod" startAt="6"/>
            </a:pPr>
            <a:r>
              <a:rPr lang="en-US" sz="1600" dirty="0">
                <a:solidFill>
                  <a:schemeClr val="bg1"/>
                </a:solidFill>
              </a:rPr>
              <a:t>Data analysis skills</a:t>
            </a:r>
          </a:p>
          <a:p>
            <a:pPr marL="342900" indent="-342900">
              <a:buClr>
                <a:schemeClr val="bg1"/>
              </a:buClr>
              <a:buFont typeface="+mj-lt"/>
              <a:buAutoNum type="arabicPeriod" startAt="6"/>
            </a:pPr>
            <a:r>
              <a:rPr lang="en-US" sz="1600" dirty="0">
                <a:solidFill>
                  <a:schemeClr val="bg1"/>
                </a:solidFill>
              </a:rPr>
              <a:t>Customer service skills</a:t>
            </a:r>
          </a:p>
          <a:p>
            <a:pPr marL="342900" indent="-342900">
              <a:buClr>
                <a:schemeClr val="bg1"/>
              </a:buClr>
              <a:buFont typeface="+mj-lt"/>
              <a:buAutoNum type="arabicPeriod" startAt="6"/>
            </a:pPr>
            <a:r>
              <a:rPr lang="en-US" sz="1600" dirty="0">
                <a:solidFill>
                  <a:schemeClr val="bg1"/>
                </a:solidFill>
              </a:rPr>
              <a:t>Business management</a:t>
            </a:r>
          </a:p>
          <a:p>
            <a:pPr marL="342900" indent="-342900">
              <a:buClr>
                <a:schemeClr val="bg1"/>
              </a:buClr>
              <a:buFont typeface="+mj-lt"/>
              <a:buAutoNum type="arabicPeriod" startAt="6"/>
            </a:pPr>
            <a:r>
              <a:rPr lang="en-US" sz="1600" dirty="0">
                <a:solidFill>
                  <a:schemeClr val="bg1"/>
                </a:solidFill>
              </a:rPr>
              <a:t>Professional development</a:t>
            </a:r>
          </a:p>
        </p:txBody>
      </p:sp>
      <p:sp>
        <p:nvSpPr>
          <p:cNvPr id="16" name="TextBox 15">
            <a:extLst>
              <a:ext uri="{FF2B5EF4-FFF2-40B4-BE49-F238E27FC236}">
                <a16:creationId xmlns:a16="http://schemas.microsoft.com/office/drawing/2014/main" id="{992BB158-C77E-7444-BF8E-29AA6E648F0B}"/>
              </a:ext>
            </a:extLst>
          </p:cNvPr>
          <p:cNvSpPr txBox="1"/>
          <p:nvPr/>
        </p:nvSpPr>
        <p:spPr>
          <a:xfrm>
            <a:off x="9393937" y="2974729"/>
            <a:ext cx="2743032" cy="1600438"/>
          </a:xfrm>
          <a:prstGeom prst="rect">
            <a:avLst/>
          </a:prstGeom>
          <a:noFill/>
        </p:spPr>
        <p:txBody>
          <a:bodyPr wrap="square" rtlCol="0">
            <a:spAutoFit/>
          </a:bodyPr>
          <a:lstStyle/>
          <a:p>
            <a:r>
              <a:rPr lang="en-US" b="1" dirty="0">
                <a:solidFill>
                  <a:schemeClr val="bg1"/>
                </a:solidFill>
              </a:rPr>
              <a:t> </a:t>
            </a:r>
          </a:p>
          <a:p>
            <a:pPr marL="342900" indent="-342900">
              <a:buClr>
                <a:schemeClr val="bg1"/>
              </a:buClr>
              <a:buFont typeface="+mj-lt"/>
              <a:buAutoNum type="arabicPeriod" startAt="6"/>
            </a:pPr>
            <a:r>
              <a:rPr lang="en-US" sz="1600" dirty="0">
                <a:solidFill>
                  <a:schemeClr val="bg1"/>
                </a:solidFill>
              </a:rPr>
              <a:t>Customer service skills</a:t>
            </a:r>
          </a:p>
          <a:p>
            <a:pPr marL="342900" indent="-342900">
              <a:buClr>
                <a:schemeClr val="bg1"/>
              </a:buClr>
              <a:buFont typeface="+mj-lt"/>
              <a:buAutoNum type="arabicPeriod" startAt="6"/>
            </a:pPr>
            <a:r>
              <a:rPr lang="en-US" sz="1600" dirty="0">
                <a:solidFill>
                  <a:schemeClr val="bg1"/>
                </a:solidFill>
              </a:rPr>
              <a:t>Collaboration skills</a:t>
            </a:r>
          </a:p>
          <a:p>
            <a:pPr marL="342900" indent="-342900">
              <a:buClr>
                <a:schemeClr val="bg1"/>
              </a:buClr>
              <a:buFont typeface="+mj-lt"/>
              <a:buAutoNum type="arabicPeriod" startAt="6"/>
            </a:pPr>
            <a:r>
              <a:rPr lang="en-US" sz="1600" dirty="0">
                <a:solidFill>
                  <a:schemeClr val="bg1"/>
                </a:solidFill>
              </a:rPr>
              <a:t>Data analysis skills</a:t>
            </a:r>
          </a:p>
          <a:p>
            <a:pPr marL="342900" indent="-342900">
              <a:buClr>
                <a:schemeClr val="bg1"/>
              </a:buClr>
              <a:buFont typeface="+mj-lt"/>
              <a:buAutoNum type="arabicPeriod" startAt="6"/>
            </a:pPr>
            <a:r>
              <a:rPr lang="en-US" sz="1600" dirty="0">
                <a:solidFill>
                  <a:schemeClr val="bg1"/>
                </a:solidFill>
              </a:rPr>
              <a:t>Business management</a:t>
            </a:r>
          </a:p>
          <a:p>
            <a:pPr marL="342900" indent="-342900">
              <a:buClr>
                <a:schemeClr val="bg1"/>
              </a:buClr>
              <a:buFont typeface="+mj-lt"/>
              <a:buAutoNum type="arabicPeriod" startAt="6"/>
            </a:pPr>
            <a:r>
              <a:rPr lang="en-US" sz="1600" dirty="0">
                <a:solidFill>
                  <a:schemeClr val="bg1"/>
                </a:solidFill>
              </a:rPr>
              <a:t>Professional development</a:t>
            </a:r>
          </a:p>
        </p:txBody>
      </p:sp>
      <p:sp>
        <p:nvSpPr>
          <p:cNvPr id="17" name="TextBox 16">
            <a:extLst>
              <a:ext uri="{FF2B5EF4-FFF2-40B4-BE49-F238E27FC236}">
                <a16:creationId xmlns:a16="http://schemas.microsoft.com/office/drawing/2014/main" id="{8A7E4979-DAA2-054E-9AAE-CC5AF4465709}"/>
              </a:ext>
            </a:extLst>
          </p:cNvPr>
          <p:cNvSpPr txBox="1"/>
          <p:nvPr/>
        </p:nvSpPr>
        <p:spPr>
          <a:xfrm>
            <a:off x="9392584" y="4661646"/>
            <a:ext cx="2744387" cy="1600438"/>
          </a:xfrm>
          <a:prstGeom prst="rect">
            <a:avLst/>
          </a:prstGeom>
          <a:noFill/>
        </p:spPr>
        <p:txBody>
          <a:bodyPr wrap="square" rtlCol="0">
            <a:spAutoFit/>
          </a:bodyPr>
          <a:lstStyle/>
          <a:p>
            <a:r>
              <a:rPr lang="en-US" b="1" dirty="0">
                <a:solidFill>
                  <a:schemeClr val="bg1"/>
                </a:solidFill>
              </a:rPr>
              <a:t> </a:t>
            </a:r>
          </a:p>
          <a:p>
            <a:pPr marL="342900" indent="-342900">
              <a:buClr>
                <a:schemeClr val="bg1"/>
              </a:buClr>
              <a:buFont typeface="+mj-lt"/>
              <a:buAutoNum type="arabicPeriod" startAt="6"/>
            </a:pPr>
            <a:r>
              <a:rPr lang="en-US" sz="1600" dirty="0">
                <a:solidFill>
                  <a:schemeClr val="bg1"/>
                </a:solidFill>
              </a:rPr>
              <a:t>Innovation and creativity</a:t>
            </a:r>
          </a:p>
          <a:p>
            <a:pPr marL="342900" indent="-342900">
              <a:buClr>
                <a:schemeClr val="bg1"/>
              </a:buClr>
              <a:buFont typeface="+mj-lt"/>
              <a:buAutoNum type="arabicPeriod" startAt="6"/>
            </a:pPr>
            <a:r>
              <a:rPr lang="en-US" sz="1600" dirty="0">
                <a:solidFill>
                  <a:schemeClr val="bg1"/>
                </a:solidFill>
              </a:rPr>
              <a:t>Customer service skills</a:t>
            </a:r>
          </a:p>
          <a:p>
            <a:pPr marL="342900" indent="-342900">
              <a:buClr>
                <a:schemeClr val="bg1"/>
              </a:buClr>
              <a:buFont typeface="+mj-lt"/>
              <a:buAutoNum type="arabicPeriod" startAt="6"/>
            </a:pPr>
            <a:r>
              <a:rPr lang="en-US" sz="1600" dirty="0">
                <a:solidFill>
                  <a:schemeClr val="bg1"/>
                </a:solidFill>
              </a:rPr>
              <a:t>Data analysis skills</a:t>
            </a:r>
          </a:p>
          <a:p>
            <a:pPr marL="342900" indent="-342900">
              <a:buClr>
                <a:schemeClr val="bg1"/>
              </a:buClr>
              <a:buFont typeface="+mj-lt"/>
              <a:buAutoNum type="arabicPeriod" startAt="6"/>
            </a:pPr>
            <a:r>
              <a:rPr lang="en-US" sz="1600" dirty="0">
                <a:solidFill>
                  <a:schemeClr val="bg1"/>
                </a:solidFill>
              </a:rPr>
              <a:t>Business management</a:t>
            </a:r>
          </a:p>
          <a:p>
            <a:pPr marL="342900" indent="-342900">
              <a:buClr>
                <a:schemeClr val="bg1"/>
              </a:buClr>
              <a:buFont typeface="+mj-lt"/>
              <a:buAutoNum type="arabicPeriod" startAt="6"/>
            </a:pPr>
            <a:r>
              <a:rPr lang="en-US" sz="1600" dirty="0">
                <a:solidFill>
                  <a:schemeClr val="bg1"/>
                </a:solidFill>
              </a:rPr>
              <a:t>Professional development</a:t>
            </a:r>
          </a:p>
        </p:txBody>
      </p:sp>
      <p:sp>
        <p:nvSpPr>
          <p:cNvPr id="18" name="TextBox 17">
            <a:extLst>
              <a:ext uri="{FF2B5EF4-FFF2-40B4-BE49-F238E27FC236}">
                <a16:creationId xmlns:a16="http://schemas.microsoft.com/office/drawing/2014/main" id="{B92D0E46-4040-4D41-B8C8-6E81785E80B3}"/>
              </a:ext>
            </a:extLst>
          </p:cNvPr>
          <p:cNvSpPr txBox="1"/>
          <p:nvPr/>
        </p:nvSpPr>
        <p:spPr>
          <a:xfrm>
            <a:off x="1151161" y="5970118"/>
            <a:ext cx="3341715" cy="246221"/>
          </a:xfrm>
          <a:prstGeom prst="rect">
            <a:avLst/>
          </a:prstGeom>
          <a:noFill/>
        </p:spPr>
        <p:txBody>
          <a:bodyPr wrap="square" rtlCol="0">
            <a:spAutoFit/>
          </a:bodyPr>
          <a:lstStyle/>
          <a:p>
            <a:pPr algn="ctr"/>
            <a:r>
              <a:rPr lang="en-US" sz="1000" i="1" dirty="0">
                <a:solidFill>
                  <a:schemeClr val="bg1"/>
                </a:solidFill>
              </a:rPr>
              <a:t>Percentage of organizations</a:t>
            </a:r>
          </a:p>
        </p:txBody>
      </p:sp>
    </p:spTree>
    <p:extLst>
      <p:ext uri="{BB962C8B-B14F-4D97-AF65-F5344CB8AC3E}">
        <p14:creationId xmlns:p14="http://schemas.microsoft.com/office/powerpoint/2010/main" val="106680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AA4-C908-734B-B841-069B7AE72E49}"/>
              </a:ext>
            </a:extLst>
          </p:cNvPr>
          <p:cNvSpPr>
            <a:spLocks noGrp="1"/>
          </p:cNvSpPr>
          <p:nvPr>
            <p:ph type="title"/>
          </p:nvPr>
        </p:nvSpPr>
        <p:spPr/>
        <p:txBody>
          <a:bodyPr/>
          <a:lstStyle/>
          <a:p>
            <a:r>
              <a:rPr lang="en-US" dirty="0"/>
              <a:t>Salary by Role</a:t>
            </a:r>
          </a:p>
        </p:txBody>
      </p:sp>
      <p:sp>
        <p:nvSpPr>
          <p:cNvPr id="5" name="Rectangle 4">
            <a:extLst>
              <a:ext uri="{FF2B5EF4-FFF2-40B4-BE49-F238E27FC236}">
                <a16:creationId xmlns:a16="http://schemas.microsoft.com/office/drawing/2014/main" id="{281DE98A-2A3B-D645-A1D2-6D521BA81200}"/>
              </a:ext>
            </a:extLst>
          </p:cNvPr>
          <p:cNvSpPr/>
          <p:nvPr/>
        </p:nvSpPr>
        <p:spPr>
          <a:xfrm>
            <a:off x="1" y="1233958"/>
            <a:ext cx="4057402"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545D04C-67B1-7E4D-8B0D-CAD624860325}"/>
              </a:ext>
            </a:extLst>
          </p:cNvPr>
          <p:cNvSpPr txBox="1"/>
          <p:nvPr/>
        </p:nvSpPr>
        <p:spPr>
          <a:xfrm>
            <a:off x="252046" y="1483967"/>
            <a:ext cx="3710354" cy="2062103"/>
          </a:xfrm>
          <a:prstGeom prst="rect">
            <a:avLst/>
          </a:prstGeom>
          <a:noFill/>
        </p:spPr>
        <p:txBody>
          <a:bodyPr wrap="square" rtlCol="0">
            <a:spAutoFit/>
          </a:bodyPr>
          <a:lstStyle/>
          <a:p>
            <a:r>
              <a:rPr lang="en-US" sz="1600" dirty="0">
                <a:solidFill>
                  <a:schemeClr val="bg1"/>
                </a:solidFill>
                <a:latin typeface="Avenir Next" panose="020B0503020202020204" pitchFamily="34" charset="0"/>
              </a:rPr>
              <a:t>Average salaries for service management roles lag behind salaries for general technical support roles. As reported in Robert Half’s 2021 Technology Salary Guide, technical support and operations managers average $111,500 on the low end and $190,750 on the high end (USD).</a:t>
            </a:r>
          </a:p>
        </p:txBody>
      </p:sp>
      <p:sp>
        <p:nvSpPr>
          <p:cNvPr id="7" name="Left-Right Arrow 6">
            <a:extLst>
              <a:ext uri="{FF2B5EF4-FFF2-40B4-BE49-F238E27FC236}">
                <a16:creationId xmlns:a16="http://schemas.microsoft.com/office/drawing/2014/main" id="{95A31DEF-7427-1F42-8E8B-99CEA9D26FC5}"/>
              </a:ext>
            </a:extLst>
          </p:cNvPr>
          <p:cNvSpPr/>
          <p:nvPr/>
        </p:nvSpPr>
        <p:spPr>
          <a:xfrm>
            <a:off x="5791200" y="1579880"/>
            <a:ext cx="5804398" cy="748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ITSM Process Owner/Manager</a:t>
            </a:r>
          </a:p>
        </p:txBody>
      </p:sp>
      <p:sp>
        <p:nvSpPr>
          <p:cNvPr id="16" name="Left-Right Arrow 15">
            <a:extLst>
              <a:ext uri="{FF2B5EF4-FFF2-40B4-BE49-F238E27FC236}">
                <a16:creationId xmlns:a16="http://schemas.microsoft.com/office/drawing/2014/main" id="{83343947-194D-0443-ACFB-626B510E6966}"/>
              </a:ext>
            </a:extLst>
          </p:cNvPr>
          <p:cNvSpPr/>
          <p:nvPr/>
        </p:nvSpPr>
        <p:spPr>
          <a:xfrm>
            <a:off x="4709376" y="2910655"/>
            <a:ext cx="3145755" cy="748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ITSM Service Delivery Manager</a:t>
            </a:r>
          </a:p>
        </p:txBody>
      </p:sp>
      <p:sp>
        <p:nvSpPr>
          <p:cNvPr id="17" name="Left-Right Arrow 16">
            <a:extLst>
              <a:ext uri="{FF2B5EF4-FFF2-40B4-BE49-F238E27FC236}">
                <a16:creationId xmlns:a16="http://schemas.microsoft.com/office/drawing/2014/main" id="{9475F05B-6033-1D4D-9D62-E15D46AFF7C9}"/>
              </a:ext>
            </a:extLst>
          </p:cNvPr>
          <p:cNvSpPr/>
          <p:nvPr/>
        </p:nvSpPr>
        <p:spPr>
          <a:xfrm>
            <a:off x="5016137" y="4241430"/>
            <a:ext cx="3857898" cy="748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Business Relationship Manager</a:t>
            </a:r>
          </a:p>
        </p:txBody>
      </p:sp>
      <p:sp>
        <p:nvSpPr>
          <p:cNvPr id="3" name="Right Bracket 2">
            <a:extLst>
              <a:ext uri="{FF2B5EF4-FFF2-40B4-BE49-F238E27FC236}">
                <a16:creationId xmlns:a16="http://schemas.microsoft.com/office/drawing/2014/main" id="{ECD43128-C81B-AC49-80A0-D00BA90FEB8F}"/>
              </a:ext>
            </a:extLst>
          </p:cNvPr>
          <p:cNvSpPr/>
          <p:nvPr/>
        </p:nvSpPr>
        <p:spPr>
          <a:xfrm rot="5400000">
            <a:off x="8038056" y="1826105"/>
            <a:ext cx="157310" cy="73152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9F1D681-5E84-794E-869C-41FFB1655C3F}"/>
              </a:ext>
            </a:extLst>
          </p:cNvPr>
          <p:cNvCxnSpPr>
            <a:cxnSpLocks/>
          </p:cNvCxnSpPr>
          <p:nvPr/>
        </p:nvCxnSpPr>
        <p:spPr>
          <a:xfrm>
            <a:off x="5094517"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1C6D1B-6838-5345-BC37-1CA6D623FF98}"/>
              </a:ext>
            </a:extLst>
          </p:cNvPr>
          <p:cNvCxnSpPr>
            <a:cxnSpLocks/>
          </p:cNvCxnSpPr>
          <p:nvPr/>
        </p:nvCxnSpPr>
        <p:spPr>
          <a:xfrm>
            <a:off x="5950444"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16799B-EF99-2040-8C8E-B8F2F12FE41A}"/>
              </a:ext>
            </a:extLst>
          </p:cNvPr>
          <p:cNvCxnSpPr>
            <a:cxnSpLocks/>
          </p:cNvCxnSpPr>
          <p:nvPr/>
        </p:nvCxnSpPr>
        <p:spPr>
          <a:xfrm>
            <a:off x="6806371"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1B06F2-8FD2-CA4D-B37C-9721270062B1}"/>
              </a:ext>
            </a:extLst>
          </p:cNvPr>
          <p:cNvCxnSpPr>
            <a:cxnSpLocks/>
          </p:cNvCxnSpPr>
          <p:nvPr/>
        </p:nvCxnSpPr>
        <p:spPr>
          <a:xfrm>
            <a:off x="7662298"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8279E-6DAE-D743-A524-450365BB12B4}"/>
              </a:ext>
            </a:extLst>
          </p:cNvPr>
          <p:cNvCxnSpPr>
            <a:cxnSpLocks/>
          </p:cNvCxnSpPr>
          <p:nvPr/>
        </p:nvCxnSpPr>
        <p:spPr>
          <a:xfrm>
            <a:off x="8518225"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4D99EE-8724-D84A-B6F5-7E622F438E20}"/>
              </a:ext>
            </a:extLst>
          </p:cNvPr>
          <p:cNvCxnSpPr>
            <a:cxnSpLocks/>
          </p:cNvCxnSpPr>
          <p:nvPr/>
        </p:nvCxnSpPr>
        <p:spPr>
          <a:xfrm>
            <a:off x="9374152"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538079-6515-8B44-9AF5-7DBACE846AD7}"/>
              </a:ext>
            </a:extLst>
          </p:cNvPr>
          <p:cNvCxnSpPr>
            <a:cxnSpLocks/>
          </p:cNvCxnSpPr>
          <p:nvPr/>
        </p:nvCxnSpPr>
        <p:spPr>
          <a:xfrm>
            <a:off x="10230079" y="5405050"/>
            <a:ext cx="0" cy="15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3470ED-D4CB-7A4B-9D33-FF0A65AC8DE3}"/>
              </a:ext>
            </a:extLst>
          </p:cNvPr>
          <p:cNvCxnSpPr>
            <a:cxnSpLocks/>
          </p:cNvCxnSpPr>
          <p:nvPr/>
        </p:nvCxnSpPr>
        <p:spPr>
          <a:xfrm>
            <a:off x="11086008" y="5405050"/>
            <a:ext cx="0" cy="15731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9FF788-9B8E-0348-9861-7F214FEB25CD}"/>
              </a:ext>
            </a:extLst>
          </p:cNvPr>
          <p:cNvSpPr txBox="1"/>
          <p:nvPr/>
        </p:nvSpPr>
        <p:spPr>
          <a:xfrm>
            <a:off x="4232688" y="5634962"/>
            <a:ext cx="470263" cy="261610"/>
          </a:xfrm>
          <a:prstGeom prst="rect">
            <a:avLst/>
          </a:prstGeom>
          <a:noFill/>
        </p:spPr>
        <p:txBody>
          <a:bodyPr wrap="square" rtlCol="0">
            <a:spAutoFit/>
          </a:bodyPr>
          <a:lstStyle/>
          <a:p>
            <a:pPr algn="ctr"/>
            <a:r>
              <a:rPr lang="en-US" sz="1100" dirty="0"/>
              <a:t>$65k</a:t>
            </a:r>
          </a:p>
        </p:txBody>
      </p:sp>
      <p:sp>
        <p:nvSpPr>
          <p:cNvPr id="23" name="TextBox 22">
            <a:extLst>
              <a:ext uri="{FF2B5EF4-FFF2-40B4-BE49-F238E27FC236}">
                <a16:creationId xmlns:a16="http://schemas.microsoft.com/office/drawing/2014/main" id="{6DF16327-F707-5340-84F8-EEBBB5C42474}"/>
              </a:ext>
            </a:extLst>
          </p:cNvPr>
          <p:cNvSpPr txBox="1"/>
          <p:nvPr/>
        </p:nvSpPr>
        <p:spPr>
          <a:xfrm>
            <a:off x="4891559" y="5634962"/>
            <a:ext cx="470263" cy="261610"/>
          </a:xfrm>
          <a:prstGeom prst="rect">
            <a:avLst/>
          </a:prstGeom>
          <a:noFill/>
        </p:spPr>
        <p:txBody>
          <a:bodyPr wrap="square" rtlCol="0">
            <a:spAutoFit/>
          </a:bodyPr>
          <a:lstStyle/>
          <a:p>
            <a:pPr algn="ctr"/>
            <a:r>
              <a:rPr lang="en-US" sz="1100" dirty="0"/>
              <a:t>$75k</a:t>
            </a:r>
          </a:p>
        </p:txBody>
      </p:sp>
      <p:sp>
        <p:nvSpPr>
          <p:cNvPr id="24" name="TextBox 23">
            <a:extLst>
              <a:ext uri="{FF2B5EF4-FFF2-40B4-BE49-F238E27FC236}">
                <a16:creationId xmlns:a16="http://schemas.microsoft.com/office/drawing/2014/main" id="{BE0FFE5A-A462-EA4F-A00C-648912BEFB93}"/>
              </a:ext>
            </a:extLst>
          </p:cNvPr>
          <p:cNvSpPr txBox="1"/>
          <p:nvPr/>
        </p:nvSpPr>
        <p:spPr>
          <a:xfrm>
            <a:off x="5715312" y="5634962"/>
            <a:ext cx="470263" cy="261610"/>
          </a:xfrm>
          <a:prstGeom prst="rect">
            <a:avLst/>
          </a:prstGeom>
          <a:noFill/>
        </p:spPr>
        <p:txBody>
          <a:bodyPr wrap="square" rtlCol="0">
            <a:spAutoFit/>
          </a:bodyPr>
          <a:lstStyle/>
          <a:p>
            <a:pPr algn="ctr"/>
            <a:r>
              <a:rPr lang="en-US" sz="1100" dirty="0"/>
              <a:t>$85k</a:t>
            </a:r>
          </a:p>
        </p:txBody>
      </p:sp>
      <p:sp>
        <p:nvSpPr>
          <p:cNvPr id="25" name="TextBox 24">
            <a:extLst>
              <a:ext uri="{FF2B5EF4-FFF2-40B4-BE49-F238E27FC236}">
                <a16:creationId xmlns:a16="http://schemas.microsoft.com/office/drawing/2014/main" id="{5F17322F-F3A3-F744-83C0-430138063AF1}"/>
              </a:ext>
            </a:extLst>
          </p:cNvPr>
          <p:cNvSpPr txBox="1"/>
          <p:nvPr/>
        </p:nvSpPr>
        <p:spPr>
          <a:xfrm>
            <a:off x="6571239" y="5634962"/>
            <a:ext cx="470263" cy="261610"/>
          </a:xfrm>
          <a:prstGeom prst="rect">
            <a:avLst/>
          </a:prstGeom>
          <a:noFill/>
        </p:spPr>
        <p:txBody>
          <a:bodyPr wrap="square" rtlCol="0">
            <a:spAutoFit/>
          </a:bodyPr>
          <a:lstStyle/>
          <a:p>
            <a:pPr algn="ctr"/>
            <a:r>
              <a:rPr lang="en-US" sz="1100" dirty="0"/>
              <a:t>$95k</a:t>
            </a:r>
          </a:p>
        </p:txBody>
      </p:sp>
      <p:sp>
        <p:nvSpPr>
          <p:cNvPr id="26" name="TextBox 25">
            <a:extLst>
              <a:ext uri="{FF2B5EF4-FFF2-40B4-BE49-F238E27FC236}">
                <a16:creationId xmlns:a16="http://schemas.microsoft.com/office/drawing/2014/main" id="{5C6435A8-9C5C-C24C-8748-CD8F76C4496F}"/>
              </a:ext>
            </a:extLst>
          </p:cNvPr>
          <p:cNvSpPr txBox="1"/>
          <p:nvPr/>
        </p:nvSpPr>
        <p:spPr>
          <a:xfrm>
            <a:off x="7387972" y="5634962"/>
            <a:ext cx="548640" cy="430887"/>
          </a:xfrm>
          <a:prstGeom prst="rect">
            <a:avLst/>
          </a:prstGeom>
          <a:noFill/>
        </p:spPr>
        <p:txBody>
          <a:bodyPr wrap="square" rtlCol="0">
            <a:spAutoFit/>
          </a:bodyPr>
          <a:lstStyle/>
          <a:p>
            <a:pPr algn="ctr"/>
            <a:r>
              <a:rPr lang="en-US" sz="1100" dirty="0"/>
              <a:t>$105k</a:t>
            </a:r>
          </a:p>
        </p:txBody>
      </p:sp>
      <p:sp>
        <p:nvSpPr>
          <p:cNvPr id="27" name="TextBox 26">
            <a:extLst>
              <a:ext uri="{FF2B5EF4-FFF2-40B4-BE49-F238E27FC236}">
                <a16:creationId xmlns:a16="http://schemas.microsoft.com/office/drawing/2014/main" id="{1C6C2441-1E72-8545-90C7-15AEEC078813}"/>
              </a:ext>
            </a:extLst>
          </p:cNvPr>
          <p:cNvSpPr txBox="1"/>
          <p:nvPr/>
        </p:nvSpPr>
        <p:spPr>
          <a:xfrm>
            <a:off x="8243901" y="5634962"/>
            <a:ext cx="548640" cy="430887"/>
          </a:xfrm>
          <a:prstGeom prst="rect">
            <a:avLst/>
          </a:prstGeom>
          <a:noFill/>
        </p:spPr>
        <p:txBody>
          <a:bodyPr wrap="square" rtlCol="0">
            <a:spAutoFit/>
          </a:bodyPr>
          <a:lstStyle/>
          <a:p>
            <a:pPr algn="ctr"/>
            <a:r>
              <a:rPr lang="en-US" sz="1100" dirty="0"/>
              <a:t>$115k</a:t>
            </a:r>
          </a:p>
        </p:txBody>
      </p:sp>
      <p:sp>
        <p:nvSpPr>
          <p:cNvPr id="28" name="TextBox 27">
            <a:extLst>
              <a:ext uri="{FF2B5EF4-FFF2-40B4-BE49-F238E27FC236}">
                <a16:creationId xmlns:a16="http://schemas.microsoft.com/office/drawing/2014/main" id="{4C3B25DF-2581-0348-A0CE-6F1C8DA04068}"/>
              </a:ext>
            </a:extLst>
          </p:cNvPr>
          <p:cNvSpPr txBox="1"/>
          <p:nvPr/>
        </p:nvSpPr>
        <p:spPr>
          <a:xfrm>
            <a:off x="9099830" y="5634962"/>
            <a:ext cx="548640" cy="430887"/>
          </a:xfrm>
          <a:prstGeom prst="rect">
            <a:avLst/>
          </a:prstGeom>
          <a:noFill/>
        </p:spPr>
        <p:txBody>
          <a:bodyPr wrap="square" rtlCol="0">
            <a:spAutoFit/>
          </a:bodyPr>
          <a:lstStyle/>
          <a:p>
            <a:pPr algn="ctr"/>
            <a:r>
              <a:rPr lang="en-US" sz="1100" dirty="0"/>
              <a:t>$125k</a:t>
            </a:r>
          </a:p>
        </p:txBody>
      </p:sp>
      <p:sp>
        <p:nvSpPr>
          <p:cNvPr id="29" name="TextBox 28">
            <a:extLst>
              <a:ext uri="{FF2B5EF4-FFF2-40B4-BE49-F238E27FC236}">
                <a16:creationId xmlns:a16="http://schemas.microsoft.com/office/drawing/2014/main" id="{17DDBF97-A0AF-B74C-B946-96AD5149F335}"/>
              </a:ext>
            </a:extLst>
          </p:cNvPr>
          <p:cNvSpPr txBox="1"/>
          <p:nvPr/>
        </p:nvSpPr>
        <p:spPr>
          <a:xfrm>
            <a:off x="9955759" y="5634962"/>
            <a:ext cx="548640" cy="430887"/>
          </a:xfrm>
          <a:prstGeom prst="rect">
            <a:avLst/>
          </a:prstGeom>
          <a:noFill/>
        </p:spPr>
        <p:txBody>
          <a:bodyPr wrap="square" rtlCol="0">
            <a:spAutoFit/>
          </a:bodyPr>
          <a:lstStyle/>
          <a:p>
            <a:pPr algn="ctr"/>
            <a:r>
              <a:rPr lang="en-US" sz="1100" dirty="0"/>
              <a:t>$135k</a:t>
            </a:r>
          </a:p>
        </p:txBody>
      </p:sp>
      <p:sp>
        <p:nvSpPr>
          <p:cNvPr id="30" name="TextBox 29">
            <a:extLst>
              <a:ext uri="{FF2B5EF4-FFF2-40B4-BE49-F238E27FC236}">
                <a16:creationId xmlns:a16="http://schemas.microsoft.com/office/drawing/2014/main" id="{E63F76C3-9543-624F-8458-ABBF4C978AC9}"/>
              </a:ext>
            </a:extLst>
          </p:cNvPr>
          <p:cNvSpPr txBox="1"/>
          <p:nvPr/>
        </p:nvSpPr>
        <p:spPr>
          <a:xfrm>
            <a:off x="10811688" y="5634962"/>
            <a:ext cx="548640" cy="430887"/>
          </a:xfrm>
          <a:prstGeom prst="rect">
            <a:avLst/>
          </a:prstGeom>
          <a:noFill/>
        </p:spPr>
        <p:txBody>
          <a:bodyPr wrap="square" rtlCol="0">
            <a:spAutoFit/>
          </a:bodyPr>
          <a:lstStyle/>
          <a:p>
            <a:pPr algn="ctr"/>
            <a:r>
              <a:rPr lang="en-US" sz="1100" dirty="0"/>
              <a:t>$145k</a:t>
            </a:r>
          </a:p>
        </p:txBody>
      </p:sp>
      <p:sp>
        <p:nvSpPr>
          <p:cNvPr id="31" name="TextBox 30">
            <a:extLst>
              <a:ext uri="{FF2B5EF4-FFF2-40B4-BE49-F238E27FC236}">
                <a16:creationId xmlns:a16="http://schemas.microsoft.com/office/drawing/2014/main" id="{C3B8ACDA-1D30-5445-81A1-FCDB4D8CA67B}"/>
              </a:ext>
            </a:extLst>
          </p:cNvPr>
          <p:cNvSpPr txBox="1"/>
          <p:nvPr/>
        </p:nvSpPr>
        <p:spPr>
          <a:xfrm>
            <a:off x="11499991" y="5634962"/>
            <a:ext cx="548640" cy="430887"/>
          </a:xfrm>
          <a:prstGeom prst="rect">
            <a:avLst/>
          </a:prstGeom>
          <a:noFill/>
        </p:spPr>
        <p:txBody>
          <a:bodyPr wrap="square" rtlCol="0">
            <a:spAutoFit/>
          </a:bodyPr>
          <a:lstStyle/>
          <a:p>
            <a:pPr algn="ctr"/>
            <a:r>
              <a:rPr lang="en-US" sz="1100" dirty="0"/>
              <a:t>$155k</a:t>
            </a:r>
          </a:p>
        </p:txBody>
      </p:sp>
      <p:sp>
        <p:nvSpPr>
          <p:cNvPr id="10" name="TextBox 9">
            <a:extLst>
              <a:ext uri="{FF2B5EF4-FFF2-40B4-BE49-F238E27FC236}">
                <a16:creationId xmlns:a16="http://schemas.microsoft.com/office/drawing/2014/main" id="{05762551-FA93-354E-88E6-FC72D98C6C3F}"/>
              </a:ext>
            </a:extLst>
          </p:cNvPr>
          <p:cNvSpPr txBox="1"/>
          <p:nvPr/>
        </p:nvSpPr>
        <p:spPr>
          <a:xfrm>
            <a:off x="5439037" y="1271537"/>
            <a:ext cx="1209417" cy="338554"/>
          </a:xfrm>
          <a:prstGeom prst="rect">
            <a:avLst/>
          </a:prstGeom>
          <a:noFill/>
        </p:spPr>
        <p:txBody>
          <a:bodyPr wrap="square" rtlCol="0">
            <a:spAutoFit/>
          </a:bodyPr>
          <a:lstStyle/>
          <a:p>
            <a:pPr algn="ctr"/>
            <a:r>
              <a:rPr lang="en-US" sz="1600" dirty="0">
                <a:solidFill>
                  <a:schemeClr val="accent2"/>
                </a:solidFill>
              </a:rPr>
              <a:t>$83,781</a:t>
            </a:r>
          </a:p>
        </p:txBody>
      </p:sp>
      <p:sp>
        <p:nvSpPr>
          <p:cNvPr id="33" name="TextBox 32">
            <a:extLst>
              <a:ext uri="{FF2B5EF4-FFF2-40B4-BE49-F238E27FC236}">
                <a16:creationId xmlns:a16="http://schemas.microsoft.com/office/drawing/2014/main" id="{61C0136F-B63B-B14B-878E-FE3799677B35}"/>
              </a:ext>
            </a:extLst>
          </p:cNvPr>
          <p:cNvSpPr txBox="1"/>
          <p:nvPr/>
        </p:nvSpPr>
        <p:spPr>
          <a:xfrm>
            <a:off x="10661938" y="1271537"/>
            <a:ext cx="1209417" cy="338554"/>
          </a:xfrm>
          <a:prstGeom prst="rect">
            <a:avLst/>
          </a:prstGeom>
          <a:noFill/>
        </p:spPr>
        <p:txBody>
          <a:bodyPr wrap="square" rtlCol="0">
            <a:spAutoFit/>
          </a:bodyPr>
          <a:lstStyle/>
          <a:p>
            <a:pPr algn="ctr"/>
            <a:r>
              <a:rPr lang="en-US" sz="1600" dirty="0">
                <a:solidFill>
                  <a:schemeClr val="accent2"/>
                </a:solidFill>
              </a:rPr>
              <a:t>$153,287</a:t>
            </a:r>
          </a:p>
        </p:txBody>
      </p:sp>
      <p:sp>
        <p:nvSpPr>
          <p:cNvPr id="34" name="Triangle 33">
            <a:extLst>
              <a:ext uri="{FF2B5EF4-FFF2-40B4-BE49-F238E27FC236}">
                <a16:creationId xmlns:a16="http://schemas.microsoft.com/office/drawing/2014/main" id="{05A902D5-6D8D-E54E-A891-9C3E2FAB5FCD}"/>
              </a:ext>
            </a:extLst>
          </p:cNvPr>
          <p:cNvSpPr/>
          <p:nvPr/>
        </p:nvSpPr>
        <p:spPr>
          <a:xfrm flipV="1">
            <a:off x="8105042" y="1583517"/>
            <a:ext cx="180099" cy="135764"/>
          </a:xfrm>
          <a:prstGeom prst="triangl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EA00F97-909D-D449-B0F4-D2D8C07B070A}"/>
              </a:ext>
            </a:extLst>
          </p:cNvPr>
          <p:cNvSpPr txBox="1"/>
          <p:nvPr/>
        </p:nvSpPr>
        <p:spPr>
          <a:xfrm>
            <a:off x="7590382" y="1271537"/>
            <a:ext cx="1209417" cy="338554"/>
          </a:xfrm>
          <a:prstGeom prst="rect">
            <a:avLst/>
          </a:prstGeom>
          <a:noFill/>
        </p:spPr>
        <p:txBody>
          <a:bodyPr wrap="square" rtlCol="0">
            <a:spAutoFit/>
          </a:bodyPr>
          <a:lstStyle/>
          <a:p>
            <a:pPr algn="ctr"/>
            <a:r>
              <a:rPr lang="en-US" sz="1600" dirty="0">
                <a:solidFill>
                  <a:schemeClr val="accent2"/>
                </a:solidFill>
              </a:rPr>
              <a:t>$111,790</a:t>
            </a:r>
          </a:p>
        </p:txBody>
      </p:sp>
      <p:sp>
        <p:nvSpPr>
          <p:cNvPr id="36" name="TextBox 35">
            <a:extLst>
              <a:ext uri="{FF2B5EF4-FFF2-40B4-BE49-F238E27FC236}">
                <a16:creationId xmlns:a16="http://schemas.microsoft.com/office/drawing/2014/main" id="{06FB12B8-923E-4343-8A2C-181ACD7990D2}"/>
              </a:ext>
            </a:extLst>
          </p:cNvPr>
          <p:cNvSpPr txBox="1"/>
          <p:nvPr/>
        </p:nvSpPr>
        <p:spPr>
          <a:xfrm>
            <a:off x="4336526" y="2581643"/>
            <a:ext cx="1209417" cy="338554"/>
          </a:xfrm>
          <a:prstGeom prst="rect">
            <a:avLst/>
          </a:prstGeom>
          <a:noFill/>
        </p:spPr>
        <p:txBody>
          <a:bodyPr wrap="square" rtlCol="0">
            <a:spAutoFit/>
          </a:bodyPr>
          <a:lstStyle/>
          <a:p>
            <a:pPr algn="ctr"/>
            <a:r>
              <a:rPr lang="en-US" sz="1600" dirty="0">
                <a:solidFill>
                  <a:schemeClr val="accent2"/>
                </a:solidFill>
              </a:rPr>
              <a:t>$67,955</a:t>
            </a:r>
          </a:p>
        </p:txBody>
      </p:sp>
      <p:sp>
        <p:nvSpPr>
          <p:cNvPr id="37" name="TextBox 36">
            <a:extLst>
              <a:ext uri="{FF2B5EF4-FFF2-40B4-BE49-F238E27FC236}">
                <a16:creationId xmlns:a16="http://schemas.microsoft.com/office/drawing/2014/main" id="{7D9F491B-956E-A349-BD96-1B74AB23B099}"/>
              </a:ext>
            </a:extLst>
          </p:cNvPr>
          <p:cNvSpPr txBox="1"/>
          <p:nvPr/>
        </p:nvSpPr>
        <p:spPr>
          <a:xfrm>
            <a:off x="6935282" y="2581643"/>
            <a:ext cx="1209417" cy="338554"/>
          </a:xfrm>
          <a:prstGeom prst="rect">
            <a:avLst/>
          </a:prstGeom>
          <a:noFill/>
        </p:spPr>
        <p:txBody>
          <a:bodyPr wrap="square" rtlCol="0">
            <a:spAutoFit/>
          </a:bodyPr>
          <a:lstStyle/>
          <a:p>
            <a:pPr algn="ctr"/>
            <a:r>
              <a:rPr lang="en-US" sz="1600" dirty="0">
                <a:solidFill>
                  <a:schemeClr val="accent2"/>
                </a:solidFill>
              </a:rPr>
              <a:t>$106,425</a:t>
            </a:r>
          </a:p>
        </p:txBody>
      </p:sp>
      <p:sp>
        <p:nvSpPr>
          <p:cNvPr id="38" name="TextBox 37">
            <a:extLst>
              <a:ext uri="{FF2B5EF4-FFF2-40B4-BE49-F238E27FC236}">
                <a16:creationId xmlns:a16="http://schemas.microsoft.com/office/drawing/2014/main" id="{C5696B4D-14BA-CA49-8F7C-E1DFBBBF63F6}"/>
              </a:ext>
            </a:extLst>
          </p:cNvPr>
          <p:cNvSpPr txBox="1"/>
          <p:nvPr/>
        </p:nvSpPr>
        <p:spPr>
          <a:xfrm>
            <a:off x="5791200" y="2581643"/>
            <a:ext cx="1209417" cy="338554"/>
          </a:xfrm>
          <a:prstGeom prst="rect">
            <a:avLst/>
          </a:prstGeom>
          <a:noFill/>
        </p:spPr>
        <p:txBody>
          <a:bodyPr wrap="square" rtlCol="0">
            <a:spAutoFit/>
          </a:bodyPr>
          <a:lstStyle/>
          <a:p>
            <a:pPr algn="ctr"/>
            <a:r>
              <a:rPr lang="en-US" sz="1600" dirty="0">
                <a:solidFill>
                  <a:schemeClr val="accent2"/>
                </a:solidFill>
              </a:rPr>
              <a:t>$91,777</a:t>
            </a:r>
          </a:p>
        </p:txBody>
      </p:sp>
      <p:sp>
        <p:nvSpPr>
          <p:cNvPr id="41" name="Triangle 40">
            <a:extLst>
              <a:ext uri="{FF2B5EF4-FFF2-40B4-BE49-F238E27FC236}">
                <a16:creationId xmlns:a16="http://schemas.microsoft.com/office/drawing/2014/main" id="{B1993869-6D41-4645-95B8-8AFCBA3D4F8B}"/>
              </a:ext>
            </a:extLst>
          </p:cNvPr>
          <p:cNvSpPr/>
          <p:nvPr/>
        </p:nvSpPr>
        <p:spPr>
          <a:xfrm flipV="1">
            <a:off x="6308468" y="2920197"/>
            <a:ext cx="180099" cy="135764"/>
          </a:xfrm>
          <a:prstGeom prst="triangl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D63CFF2-0BC7-AD4D-BB90-C1C9A99902B1}"/>
              </a:ext>
            </a:extLst>
          </p:cNvPr>
          <p:cNvSpPr txBox="1"/>
          <p:nvPr/>
        </p:nvSpPr>
        <p:spPr>
          <a:xfrm>
            <a:off x="4710052" y="3923693"/>
            <a:ext cx="1209417" cy="338554"/>
          </a:xfrm>
          <a:prstGeom prst="rect">
            <a:avLst/>
          </a:prstGeom>
          <a:noFill/>
        </p:spPr>
        <p:txBody>
          <a:bodyPr wrap="square" rtlCol="0">
            <a:spAutoFit/>
          </a:bodyPr>
          <a:lstStyle/>
          <a:p>
            <a:pPr algn="ctr"/>
            <a:r>
              <a:rPr lang="en-US" sz="1600" dirty="0">
                <a:solidFill>
                  <a:schemeClr val="accent2"/>
                </a:solidFill>
              </a:rPr>
              <a:t>$74,021</a:t>
            </a:r>
          </a:p>
        </p:txBody>
      </p:sp>
      <p:sp>
        <p:nvSpPr>
          <p:cNvPr id="43" name="TextBox 42">
            <a:extLst>
              <a:ext uri="{FF2B5EF4-FFF2-40B4-BE49-F238E27FC236}">
                <a16:creationId xmlns:a16="http://schemas.microsoft.com/office/drawing/2014/main" id="{CCDD57B2-FCC7-424F-9519-5BF5B4185170}"/>
              </a:ext>
            </a:extLst>
          </p:cNvPr>
          <p:cNvSpPr txBox="1"/>
          <p:nvPr/>
        </p:nvSpPr>
        <p:spPr>
          <a:xfrm>
            <a:off x="7909875" y="3923693"/>
            <a:ext cx="1209417" cy="338554"/>
          </a:xfrm>
          <a:prstGeom prst="rect">
            <a:avLst/>
          </a:prstGeom>
          <a:noFill/>
        </p:spPr>
        <p:txBody>
          <a:bodyPr wrap="square" rtlCol="0">
            <a:spAutoFit/>
          </a:bodyPr>
          <a:lstStyle/>
          <a:p>
            <a:pPr algn="ctr"/>
            <a:r>
              <a:rPr lang="en-US" sz="1600" dirty="0">
                <a:solidFill>
                  <a:schemeClr val="accent2"/>
                </a:solidFill>
              </a:rPr>
              <a:t>$118,624</a:t>
            </a:r>
          </a:p>
        </p:txBody>
      </p:sp>
      <p:sp>
        <p:nvSpPr>
          <p:cNvPr id="44" name="TextBox 43">
            <a:extLst>
              <a:ext uri="{FF2B5EF4-FFF2-40B4-BE49-F238E27FC236}">
                <a16:creationId xmlns:a16="http://schemas.microsoft.com/office/drawing/2014/main" id="{A15D58DE-470D-7244-B2F3-D6447AFB64D9}"/>
              </a:ext>
            </a:extLst>
          </p:cNvPr>
          <p:cNvSpPr txBox="1"/>
          <p:nvPr/>
        </p:nvSpPr>
        <p:spPr>
          <a:xfrm>
            <a:off x="6592900" y="3923693"/>
            <a:ext cx="1209417" cy="338554"/>
          </a:xfrm>
          <a:prstGeom prst="rect">
            <a:avLst/>
          </a:prstGeom>
          <a:noFill/>
        </p:spPr>
        <p:txBody>
          <a:bodyPr wrap="square" rtlCol="0">
            <a:spAutoFit/>
          </a:bodyPr>
          <a:lstStyle/>
          <a:p>
            <a:pPr algn="ctr"/>
            <a:r>
              <a:rPr lang="en-US" sz="1600" dirty="0">
                <a:solidFill>
                  <a:schemeClr val="accent2"/>
                </a:solidFill>
              </a:rPr>
              <a:t>$99,444</a:t>
            </a:r>
          </a:p>
        </p:txBody>
      </p:sp>
      <p:sp>
        <p:nvSpPr>
          <p:cNvPr id="45" name="Triangle 44">
            <a:extLst>
              <a:ext uri="{FF2B5EF4-FFF2-40B4-BE49-F238E27FC236}">
                <a16:creationId xmlns:a16="http://schemas.microsoft.com/office/drawing/2014/main" id="{DEB9CDD3-87B0-364E-BDC8-63E1FAB7AAA1}"/>
              </a:ext>
            </a:extLst>
          </p:cNvPr>
          <p:cNvSpPr/>
          <p:nvPr/>
        </p:nvSpPr>
        <p:spPr>
          <a:xfrm flipV="1">
            <a:off x="7107560" y="4262247"/>
            <a:ext cx="180099" cy="135764"/>
          </a:xfrm>
          <a:prstGeom prst="triangl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7D5E8CD-3AD1-A046-AFAB-E817667CDE54}"/>
              </a:ext>
            </a:extLst>
          </p:cNvPr>
          <p:cNvSpPr txBox="1"/>
          <p:nvPr/>
        </p:nvSpPr>
        <p:spPr>
          <a:xfrm>
            <a:off x="7729473" y="5935044"/>
            <a:ext cx="1028856" cy="261610"/>
          </a:xfrm>
          <a:prstGeom prst="rect">
            <a:avLst/>
          </a:prstGeom>
          <a:noFill/>
        </p:spPr>
        <p:txBody>
          <a:bodyPr wrap="square" rtlCol="0">
            <a:spAutoFit/>
          </a:bodyPr>
          <a:lstStyle/>
          <a:p>
            <a:pPr algn="ctr"/>
            <a:r>
              <a:rPr lang="en-US" sz="1100" i="1" dirty="0"/>
              <a:t>Average (USD)</a:t>
            </a:r>
          </a:p>
        </p:txBody>
      </p:sp>
      <p:pic>
        <p:nvPicPr>
          <p:cNvPr id="8" name="Graphic 7" descr="Coins outline">
            <a:extLst>
              <a:ext uri="{FF2B5EF4-FFF2-40B4-BE49-F238E27FC236}">
                <a16:creationId xmlns:a16="http://schemas.microsoft.com/office/drawing/2014/main" id="{4C4CF579-7714-3E44-9BA1-644732005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157" y="3725045"/>
            <a:ext cx="2204367" cy="2204367"/>
          </a:xfrm>
          <a:prstGeom prst="rect">
            <a:avLst/>
          </a:prstGeom>
        </p:spPr>
      </p:pic>
    </p:spTree>
    <p:extLst>
      <p:ext uri="{BB962C8B-B14F-4D97-AF65-F5344CB8AC3E}">
        <p14:creationId xmlns:p14="http://schemas.microsoft.com/office/powerpoint/2010/main" val="170471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FAD29-5093-A04F-A0B0-71FD429E5B38}"/>
              </a:ext>
            </a:extLst>
          </p:cNvPr>
          <p:cNvSpPr txBox="1"/>
          <p:nvPr/>
        </p:nvSpPr>
        <p:spPr>
          <a:xfrm>
            <a:off x="530431" y="2551837"/>
            <a:ext cx="11661569" cy="1754326"/>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PROCESSES &amp; </a:t>
            </a:r>
            <a:br>
              <a:rPr lang="en-US" sz="5400" b="1" dirty="0">
                <a:solidFill>
                  <a:schemeClr val="bg1"/>
                </a:solidFill>
                <a:latin typeface="Avenir Next" panose="020B0503020202020204" pitchFamily="34" charset="0"/>
              </a:rPr>
            </a:br>
            <a:r>
              <a:rPr lang="en-US" sz="5400" b="1" dirty="0">
                <a:solidFill>
                  <a:schemeClr val="bg1"/>
                </a:solidFill>
                <a:latin typeface="Avenir Next" panose="020B0503020202020204" pitchFamily="34" charset="0"/>
              </a:rPr>
              <a:t>PRACTICES</a:t>
            </a:r>
          </a:p>
        </p:txBody>
      </p:sp>
    </p:spTree>
    <p:extLst>
      <p:ext uri="{BB962C8B-B14F-4D97-AF65-F5344CB8AC3E}">
        <p14:creationId xmlns:p14="http://schemas.microsoft.com/office/powerpoint/2010/main" val="189647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AA4-C908-734B-B841-069B7AE72E49}"/>
              </a:ext>
            </a:extLst>
          </p:cNvPr>
          <p:cNvSpPr>
            <a:spLocks noGrp="1"/>
          </p:cNvSpPr>
          <p:nvPr>
            <p:ph type="title"/>
          </p:nvPr>
        </p:nvSpPr>
        <p:spPr>
          <a:xfrm>
            <a:off x="252046" y="341679"/>
            <a:ext cx="11687908" cy="748567"/>
          </a:xfrm>
        </p:spPr>
        <p:txBody>
          <a:bodyPr/>
          <a:lstStyle/>
          <a:p>
            <a:r>
              <a:rPr lang="en-US" dirty="0"/>
              <a:t>Methodologies, Frameworks &amp; Standards</a:t>
            </a:r>
          </a:p>
        </p:txBody>
      </p:sp>
      <p:graphicFrame>
        <p:nvGraphicFramePr>
          <p:cNvPr id="4" name="Chart 3">
            <a:extLst>
              <a:ext uri="{FF2B5EF4-FFF2-40B4-BE49-F238E27FC236}">
                <a16:creationId xmlns:a16="http://schemas.microsoft.com/office/drawing/2014/main" id="{7EB04DC9-E9C1-5140-B9B7-208A3B174807}"/>
              </a:ext>
            </a:extLst>
          </p:cNvPr>
          <p:cNvGraphicFramePr/>
          <p:nvPr>
            <p:extLst>
              <p:ext uri="{D42A27DB-BD31-4B8C-83A1-F6EECF244321}">
                <p14:modId xmlns:p14="http://schemas.microsoft.com/office/powerpoint/2010/main" val="967750982"/>
              </p:ext>
            </p:extLst>
          </p:nvPr>
        </p:nvGraphicFramePr>
        <p:xfrm>
          <a:off x="345057" y="1090246"/>
          <a:ext cx="11594897" cy="51359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419BB38-7FC5-3E48-AA10-F9CE21E2295F}"/>
              </a:ext>
            </a:extLst>
          </p:cNvPr>
          <p:cNvSpPr txBox="1"/>
          <p:nvPr/>
        </p:nvSpPr>
        <p:spPr>
          <a:xfrm>
            <a:off x="4425142" y="620129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16930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AA4-C908-734B-B841-069B7AE72E49}"/>
              </a:ext>
            </a:extLst>
          </p:cNvPr>
          <p:cNvSpPr>
            <a:spLocks noGrp="1"/>
          </p:cNvSpPr>
          <p:nvPr>
            <p:ph type="title"/>
          </p:nvPr>
        </p:nvSpPr>
        <p:spPr>
          <a:xfrm>
            <a:off x="252046" y="341679"/>
            <a:ext cx="11687908" cy="748567"/>
          </a:xfrm>
        </p:spPr>
        <p:txBody>
          <a:bodyPr/>
          <a:lstStyle/>
          <a:p>
            <a:r>
              <a:rPr lang="en-US" dirty="0"/>
              <a:t>Service Management Practices (A-P)</a:t>
            </a:r>
          </a:p>
        </p:txBody>
      </p:sp>
      <p:graphicFrame>
        <p:nvGraphicFramePr>
          <p:cNvPr id="3" name="Chart 2">
            <a:extLst>
              <a:ext uri="{FF2B5EF4-FFF2-40B4-BE49-F238E27FC236}">
                <a16:creationId xmlns:a16="http://schemas.microsoft.com/office/drawing/2014/main" id="{697B7E35-9CCD-8649-A228-CB60C3F3E4D1}"/>
              </a:ext>
            </a:extLst>
          </p:cNvPr>
          <p:cNvGraphicFramePr/>
          <p:nvPr>
            <p:extLst>
              <p:ext uri="{D42A27DB-BD31-4B8C-83A1-F6EECF244321}">
                <p14:modId xmlns:p14="http://schemas.microsoft.com/office/powerpoint/2010/main" val="657287650"/>
              </p:ext>
            </p:extLst>
          </p:nvPr>
        </p:nvGraphicFramePr>
        <p:xfrm>
          <a:off x="252046" y="1090246"/>
          <a:ext cx="11687908" cy="523573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707B1CE-010C-0349-911D-3C94DBBAA103}"/>
              </a:ext>
            </a:extLst>
          </p:cNvPr>
          <p:cNvSpPr txBox="1"/>
          <p:nvPr/>
        </p:nvSpPr>
        <p:spPr>
          <a:xfrm>
            <a:off x="4425142" y="620129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258984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AA4-C908-734B-B841-069B7AE72E49}"/>
              </a:ext>
            </a:extLst>
          </p:cNvPr>
          <p:cNvSpPr>
            <a:spLocks noGrp="1"/>
          </p:cNvSpPr>
          <p:nvPr>
            <p:ph type="title"/>
          </p:nvPr>
        </p:nvSpPr>
        <p:spPr>
          <a:xfrm>
            <a:off x="252046" y="341679"/>
            <a:ext cx="11687908" cy="748567"/>
          </a:xfrm>
        </p:spPr>
        <p:txBody>
          <a:bodyPr/>
          <a:lstStyle/>
          <a:p>
            <a:r>
              <a:rPr lang="en-US" dirty="0"/>
              <a:t>Service Management Practices (R-Z)</a:t>
            </a:r>
          </a:p>
        </p:txBody>
      </p:sp>
      <p:graphicFrame>
        <p:nvGraphicFramePr>
          <p:cNvPr id="3" name="Chart 2">
            <a:extLst>
              <a:ext uri="{FF2B5EF4-FFF2-40B4-BE49-F238E27FC236}">
                <a16:creationId xmlns:a16="http://schemas.microsoft.com/office/drawing/2014/main" id="{697B7E35-9CCD-8649-A228-CB60C3F3E4D1}"/>
              </a:ext>
            </a:extLst>
          </p:cNvPr>
          <p:cNvGraphicFramePr/>
          <p:nvPr>
            <p:extLst>
              <p:ext uri="{D42A27DB-BD31-4B8C-83A1-F6EECF244321}">
                <p14:modId xmlns:p14="http://schemas.microsoft.com/office/powerpoint/2010/main" val="1103015809"/>
              </p:ext>
            </p:extLst>
          </p:nvPr>
        </p:nvGraphicFramePr>
        <p:xfrm>
          <a:off x="252046" y="1090246"/>
          <a:ext cx="11687908" cy="52274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1D88E78-ADBC-F446-BF4E-15358BFD35D5}"/>
              </a:ext>
            </a:extLst>
          </p:cNvPr>
          <p:cNvSpPr txBox="1"/>
          <p:nvPr/>
        </p:nvSpPr>
        <p:spPr>
          <a:xfrm>
            <a:off x="4425142" y="620129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424870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5ACB-4DA8-CB40-8C4A-87013FDDD9BA}"/>
              </a:ext>
            </a:extLst>
          </p:cNvPr>
          <p:cNvSpPr>
            <a:spLocks noGrp="1"/>
          </p:cNvSpPr>
          <p:nvPr>
            <p:ph type="title"/>
          </p:nvPr>
        </p:nvSpPr>
        <p:spPr>
          <a:xfrm>
            <a:off x="252045" y="341679"/>
            <a:ext cx="11718281" cy="748567"/>
          </a:xfrm>
        </p:spPr>
        <p:txBody>
          <a:bodyPr>
            <a:normAutofit fontScale="90000"/>
          </a:bodyPr>
          <a:lstStyle/>
          <a:p>
            <a:r>
              <a:rPr lang="en-US" dirty="0"/>
              <a:t>Measuring the Value of Service Management</a:t>
            </a:r>
          </a:p>
        </p:txBody>
      </p:sp>
      <p:graphicFrame>
        <p:nvGraphicFramePr>
          <p:cNvPr id="5" name="Chart 4">
            <a:extLst>
              <a:ext uri="{FF2B5EF4-FFF2-40B4-BE49-F238E27FC236}">
                <a16:creationId xmlns:a16="http://schemas.microsoft.com/office/drawing/2014/main" id="{ECC55F8B-3184-B540-9046-88B76BB29189}"/>
              </a:ext>
            </a:extLst>
          </p:cNvPr>
          <p:cNvGraphicFramePr/>
          <p:nvPr>
            <p:extLst>
              <p:ext uri="{D42A27DB-BD31-4B8C-83A1-F6EECF244321}">
                <p14:modId xmlns:p14="http://schemas.microsoft.com/office/powerpoint/2010/main" val="3040230558"/>
              </p:ext>
            </p:extLst>
          </p:nvPr>
        </p:nvGraphicFramePr>
        <p:xfrm>
          <a:off x="252045" y="1208314"/>
          <a:ext cx="11718281" cy="50836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AD7F401-0C24-2F4D-BDE5-C500F98B522C}"/>
              </a:ext>
            </a:extLst>
          </p:cNvPr>
          <p:cNvSpPr txBox="1"/>
          <p:nvPr/>
        </p:nvSpPr>
        <p:spPr>
          <a:xfrm>
            <a:off x="3502429" y="620129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22381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B7497C-105D-D941-9365-D2B050753DC3}"/>
              </a:ext>
            </a:extLst>
          </p:cNvPr>
          <p:cNvSpPr txBox="1"/>
          <p:nvPr/>
        </p:nvSpPr>
        <p:spPr>
          <a:xfrm>
            <a:off x="530431" y="2551837"/>
            <a:ext cx="11661569" cy="923330"/>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TECHNOLOGY</a:t>
            </a:r>
          </a:p>
        </p:txBody>
      </p:sp>
    </p:spTree>
    <p:extLst>
      <p:ext uri="{BB962C8B-B14F-4D97-AF65-F5344CB8AC3E}">
        <p14:creationId xmlns:p14="http://schemas.microsoft.com/office/powerpoint/2010/main" val="22110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C7A624-4F29-ED4B-910E-F257A8278D82}"/>
              </a:ext>
            </a:extLst>
          </p:cNvPr>
          <p:cNvSpPr>
            <a:spLocks noGrp="1"/>
          </p:cNvSpPr>
          <p:nvPr>
            <p:ph type="title"/>
          </p:nvPr>
        </p:nvSpPr>
        <p:spPr>
          <a:xfrm>
            <a:off x="252046" y="341679"/>
            <a:ext cx="11676718" cy="748567"/>
          </a:xfrm>
        </p:spPr>
        <p:txBody>
          <a:bodyPr>
            <a:normAutofit fontScale="90000"/>
          </a:bodyPr>
          <a:lstStyle/>
          <a:p>
            <a:r>
              <a:rPr lang="en-US" b="1" dirty="0">
                <a:solidFill>
                  <a:schemeClr val="accent1"/>
                </a:solidFill>
                <a:latin typeface="Avenir Next" panose="020B0503020202020204" pitchFamily="34" charset="0"/>
              </a:rPr>
              <a:t>Budget and Solution/Framework Alignment</a:t>
            </a:r>
          </a:p>
        </p:txBody>
      </p:sp>
      <p:sp>
        <p:nvSpPr>
          <p:cNvPr id="5" name="Rectangle 4">
            <a:extLst>
              <a:ext uri="{FF2B5EF4-FFF2-40B4-BE49-F238E27FC236}">
                <a16:creationId xmlns:a16="http://schemas.microsoft.com/office/drawing/2014/main" id="{DF942B32-B784-3F42-8229-698E69306287}"/>
              </a:ext>
            </a:extLst>
          </p:cNvPr>
          <p:cNvSpPr/>
          <p:nvPr/>
        </p:nvSpPr>
        <p:spPr>
          <a:xfrm>
            <a:off x="4148051" y="1233958"/>
            <a:ext cx="8043949"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aphicFrame>
        <p:nvGraphicFramePr>
          <p:cNvPr id="9" name="Chart 8">
            <a:extLst>
              <a:ext uri="{FF2B5EF4-FFF2-40B4-BE49-F238E27FC236}">
                <a16:creationId xmlns:a16="http://schemas.microsoft.com/office/drawing/2014/main" id="{B765AF6D-DEAE-3B40-AF7F-88D6AB0A2B32}"/>
              </a:ext>
            </a:extLst>
          </p:cNvPr>
          <p:cNvGraphicFramePr/>
          <p:nvPr>
            <p:extLst>
              <p:ext uri="{D42A27DB-BD31-4B8C-83A1-F6EECF244321}">
                <p14:modId xmlns:p14="http://schemas.microsoft.com/office/powerpoint/2010/main" val="356687433"/>
              </p:ext>
            </p:extLst>
          </p:nvPr>
        </p:nvGraphicFramePr>
        <p:xfrm>
          <a:off x="252046" y="1233958"/>
          <a:ext cx="3654936" cy="5024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66EAC17E-903F-8D49-A1D8-0CBD114A8F0C}"/>
              </a:ext>
            </a:extLst>
          </p:cNvPr>
          <p:cNvGraphicFramePr/>
          <p:nvPr>
            <p:extLst>
              <p:ext uri="{D42A27DB-BD31-4B8C-83A1-F6EECF244321}">
                <p14:modId xmlns:p14="http://schemas.microsoft.com/office/powerpoint/2010/main" val="1002604780"/>
              </p:ext>
            </p:extLst>
          </p:nvPr>
        </p:nvGraphicFramePr>
        <p:xfrm>
          <a:off x="4221020" y="1338350"/>
          <a:ext cx="7898936" cy="46883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055414E-B04A-BE4D-B9B1-4F2F5D0C35AA}"/>
              </a:ext>
            </a:extLst>
          </p:cNvPr>
          <p:cNvSpPr txBox="1"/>
          <p:nvPr/>
        </p:nvSpPr>
        <p:spPr>
          <a:xfrm>
            <a:off x="5938059" y="5924219"/>
            <a:ext cx="3341715" cy="246221"/>
          </a:xfrm>
          <a:prstGeom prst="rect">
            <a:avLst/>
          </a:prstGeom>
          <a:noFill/>
        </p:spPr>
        <p:txBody>
          <a:bodyPr wrap="square" rtlCol="0">
            <a:spAutoFit/>
          </a:bodyPr>
          <a:lstStyle/>
          <a:p>
            <a:pPr algn="ctr"/>
            <a:r>
              <a:rPr lang="en-US" sz="1000" i="1" dirty="0">
                <a:solidFill>
                  <a:schemeClr val="bg1"/>
                </a:solidFill>
              </a:rPr>
              <a:t>Percentage of organizations</a:t>
            </a:r>
          </a:p>
        </p:txBody>
      </p:sp>
      <p:sp>
        <p:nvSpPr>
          <p:cNvPr id="7" name="TextBox 6">
            <a:extLst>
              <a:ext uri="{FF2B5EF4-FFF2-40B4-BE49-F238E27FC236}">
                <a16:creationId xmlns:a16="http://schemas.microsoft.com/office/drawing/2014/main" id="{12A284B4-D9C3-C748-90E7-7719FC0162BB}"/>
              </a:ext>
            </a:extLst>
          </p:cNvPr>
          <p:cNvSpPr txBox="1"/>
          <p:nvPr/>
        </p:nvSpPr>
        <p:spPr>
          <a:xfrm>
            <a:off x="408656" y="6204806"/>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38701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0A9DB-AC04-7F43-93AE-6D98B77A3A3C}"/>
              </a:ext>
            </a:extLst>
          </p:cNvPr>
          <p:cNvSpPr txBox="1"/>
          <p:nvPr/>
        </p:nvSpPr>
        <p:spPr>
          <a:xfrm>
            <a:off x="478970" y="889567"/>
            <a:ext cx="7524999" cy="3416320"/>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THE STATE OF </a:t>
            </a:r>
            <a:br>
              <a:rPr lang="en-US" sz="5400" b="1" dirty="0">
                <a:solidFill>
                  <a:schemeClr val="bg1"/>
                </a:solidFill>
                <a:latin typeface="Avenir Next" panose="020B0503020202020204" pitchFamily="34" charset="0"/>
              </a:rPr>
            </a:br>
            <a:r>
              <a:rPr lang="en-US" sz="5400" b="1" dirty="0">
                <a:solidFill>
                  <a:schemeClr val="bg1"/>
                </a:solidFill>
                <a:latin typeface="Avenir Next" panose="020B0503020202020204" pitchFamily="34" charset="0"/>
              </a:rPr>
              <a:t>SERVICE MANAGEMENT </a:t>
            </a:r>
            <a:br>
              <a:rPr lang="en-US" sz="5400" b="1" dirty="0">
                <a:solidFill>
                  <a:schemeClr val="bg1"/>
                </a:solidFill>
                <a:latin typeface="Avenir Next" panose="020B0503020202020204" pitchFamily="34" charset="0"/>
              </a:rPr>
            </a:br>
            <a:r>
              <a:rPr lang="en-US" sz="5400" b="1" dirty="0">
                <a:solidFill>
                  <a:schemeClr val="bg1"/>
                </a:solidFill>
                <a:latin typeface="Avenir Next" panose="020B0503020202020204" pitchFamily="34" charset="0"/>
              </a:rPr>
              <a:t>IN 2021</a:t>
            </a:r>
          </a:p>
        </p:txBody>
      </p:sp>
      <p:sp>
        <p:nvSpPr>
          <p:cNvPr id="3" name="TextBox 2">
            <a:extLst>
              <a:ext uri="{FF2B5EF4-FFF2-40B4-BE49-F238E27FC236}">
                <a16:creationId xmlns:a16="http://schemas.microsoft.com/office/drawing/2014/main" id="{5FAED2CE-DE92-3E45-86DD-AAC05BF0BA03}"/>
              </a:ext>
            </a:extLst>
          </p:cNvPr>
          <p:cNvSpPr txBox="1"/>
          <p:nvPr/>
        </p:nvSpPr>
        <p:spPr>
          <a:xfrm>
            <a:off x="478971" y="5759532"/>
            <a:ext cx="9282545" cy="646331"/>
          </a:xfrm>
          <a:prstGeom prst="rect">
            <a:avLst/>
          </a:prstGeom>
          <a:noFill/>
        </p:spPr>
        <p:txBody>
          <a:bodyPr wrap="square" rtlCol="0">
            <a:spAutoFit/>
          </a:bodyPr>
          <a:lstStyle/>
          <a:p>
            <a:r>
              <a:rPr lang="en-US" sz="3600" i="1" dirty="0">
                <a:solidFill>
                  <a:schemeClr val="bg1"/>
                </a:solidFill>
                <a:latin typeface="Avenir Next" panose="020B0503020202020204" pitchFamily="34" charset="0"/>
              </a:rPr>
              <a:t>An HDI Practices &amp; Salary Presentation</a:t>
            </a:r>
          </a:p>
        </p:txBody>
      </p:sp>
    </p:spTree>
    <p:extLst>
      <p:ext uri="{BB962C8B-B14F-4D97-AF65-F5344CB8AC3E}">
        <p14:creationId xmlns:p14="http://schemas.microsoft.com/office/powerpoint/2010/main" val="63493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7967D7-6D89-7648-A41F-D3F958D0F357}"/>
              </a:ext>
            </a:extLst>
          </p:cNvPr>
          <p:cNvSpPr>
            <a:spLocks noGrp="1"/>
          </p:cNvSpPr>
          <p:nvPr>
            <p:ph type="title"/>
          </p:nvPr>
        </p:nvSpPr>
        <p:spPr>
          <a:xfrm>
            <a:off x="252046" y="341679"/>
            <a:ext cx="10515600" cy="748567"/>
          </a:xfrm>
        </p:spPr>
        <p:txBody>
          <a:bodyPr/>
          <a:lstStyle/>
          <a:p>
            <a:r>
              <a:rPr lang="en-US" b="1" dirty="0">
                <a:solidFill>
                  <a:schemeClr val="accent1"/>
                </a:solidFill>
                <a:latin typeface="Avenir Next" panose="020B0503020202020204" pitchFamily="34" charset="0"/>
              </a:rPr>
              <a:t>Service Management Solutions</a:t>
            </a:r>
          </a:p>
        </p:txBody>
      </p:sp>
      <p:sp>
        <p:nvSpPr>
          <p:cNvPr id="5" name="Rectangle 4">
            <a:extLst>
              <a:ext uri="{FF2B5EF4-FFF2-40B4-BE49-F238E27FC236}">
                <a16:creationId xmlns:a16="http://schemas.microsoft.com/office/drawing/2014/main" id="{18B7BE11-3662-F441-9AC3-E1A210869F70}"/>
              </a:ext>
            </a:extLst>
          </p:cNvPr>
          <p:cNvSpPr/>
          <p:nvPr/>
        </p:nvSpPr>
        <p:spPr>
          <a:xfrm>
            <a:off x="1" y="1233958"/>
            <a:ext cx="4057402"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CC021F5-95F0-C64E-BDD8-429539A7335E}"/>
              </a:ext>
            </a:extLst>
          </p:cNvPr>
          <p:cNvSpPr txBox="1"/>
          <p:nvPr/>
        </p:nvSpPr>
        <p:spPr>
          <a:xfrm>
            <a:off x="172788" y="1360858"/>
            <a:ext cx="3710354" cy="4939814"/>
          </a:xfrm>
          <a:prstGeom prst="rect">
            <a:avLst/>
          </a:prstGeom>
          <a:noFill/>
        </p:spPr>
        <p:txBody>
          <a:bodyPr wrap="square" rtlCol="0">
            <a:spAutoFit/>
          </a:bodyPr>
          <a:lstStyle/>
          <a:p>
            <a:r>
              <a:rPr lang="en-US" sz="1500" dirty="0">
                <a:solidFill>
                  <a:schemeClr val="bg1"/>
                </a:solidFill>
                <a:latin typeface="Avenir Next" panose="020B0503020202020204" pitchFamily="34" charset="0"/>
              </a:rPr>
              <a:t>Eight out of ten respondents’ organizations are currently using a service management solution, though nearly a quarter are in the process of replacing their existing solutions. Those who are replacing their current solutions are doing so with an eye toward improving the user/customer experience (40%), accommodating changes to their service delivery model (33%) or business model (30%), or upgrading an end-of-lifecycle solution (33%). </a:t>
            </a:r>
          </a:p>
          <a:p>
            <a:endParaRPr lang="en-US" sz="1500" dirty="0">
              <a:solidFill>
                <a:schemeClr val="bg1"/>
              </a:solidFill>
              <a:latin typeface="Avenir Next" panose="020B0503020202020204" pitchFamily="34" charset="0"/>
            </a:endParaRPr>
          </a:p>
          <a:p>
            <a:r>
              <a:rPr lang="en-US" sz="1500" dirty="0">
                <a:solidFill>
                  <a:schemeClr val="bg1"/>
                </a:solidFill>
                <a:latin typeface="Avenir Next" panose="020B0503020202020204" pitchFamily="34" charset="0"/>
              </a:rPr>
              <a:t>Fifty-five percent of respondents’ organizations are using SaaS solutions; 42% are running on-premises solutions. Just over one-third are operating PaaS in the cloud, and 17% are hosting a licensed solution in their organization’s cloud.</a:t>
            </a:r>
          </a:p>
        </p:txBody>
      </p:sp>
      <p:graphicFrame>
        <p:nvGraphicFramePr>
          <p:cNvPr id="9" name="Chart 8">
            <a:extLst>
              <a:ext uri="{FF2B5EF4-FFF2-40B4-BE49-F238E27FC236}">
                <a16:creationId xmlns:a16="http://schemas.microsoft.com/office/drawing/2014/main" id="{A5A87711-36A5-794A-86B8-1A7EFCCAC3E4}"/>
              </a:ext>
            </a:extLst>
          </p:cNvPr>
          <p:cNvGraphicFramePr/>
          <p:nvPr>
            <p:extLst>
              <p:ext uri="{D42A27DB-BD31-4B8C-83A1-F6EECF244321}">
                <p14:modId xmlns:p14="http://schemas.microsoft.com/office/powerpoint/2010/main" val="271200685"/>
              </p:ext>
            </p:extLst>
          </p:nvPr>
        </p:nvGraphicFramePr>
        <p:xfrm>
          <a:off x="4214445" y="1233959"/>
          <a:ext cx="7880573" cy="48974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7152936-BFDB-0543-811A-A652F9FE0665}"/>
              </a:ext>
            </a:extLst>
          </p:cNvPr>
          <p:cNvSpPr txBox="1"/>
          <p:nvPr/>
        </p:nvSpPr>
        <p:spPr>
          <a:xfrm>
            <a:off x="8797743" y="4530957"/>
            <a:ext cx="3142211" cy="1600438"/>
          </a:xfrm>
          <a:prstGeom prst="rect">
            <a:avLst/>
          </a:prstGeom>
          <a:noFill/>
        </p:spPr>
        <p:txBody>
          <a:bodyPr wrap="square" rtlCol="0">
            <a:spAutoFit/>
          </a:bodyPr>
          <a:lstStyle/>
          <a:p>
            <a:r>
              <a:rPr lang="en-US" sz="1400" b="1" i="1" dirty="0"/>
              <a:t>&lt; 1%</a:t>
            </a:r>
          </a:p>
          <a:p>
            <a:pPr marL="347663" indent="-174625">
              <a:buFont typeface="Arial" panose="020B0604020202020204" pitchFamily="34" charset="0"/>
              <a:buChar char="•"/>
            </a:pPr>
            <a:r>
              <a:rPr lang="en-US" sz="1400" i="1" dirty="0"/>
              <a:t>Hornbill</a:t>
            </a:r>
          </a:p>
          <a:p>
            <a:pPr marL="347663" indent="-174625">
              <a:buFont typeface="Arial" panose="020B0604020202020204" pitchFamily="34" charset="0"/>
              <a:buChar char="•"/>
            </a:pPr>
            <a:r>
              <a:rPr lang="en-US" sz="1400" i="1" dirty="0"/>
              <a:t>EasyVista</a:t>
            </a:r>
          </a:p>
          <a:p>
            <a:pPr marL="347663" indent="-174625">
              <a:buFont typeface="Arial" panose="020B0604020202020204" pitchFamily="34" charset="0"/>
              <a:buChar char="•"/>
            </a:pPr>
            <a:r>
              <a:rPr lang="en-US" sz="1400" i="1" dirty="0" err="1"/>
              <a:t>SysAid</a:t>
            </a:r>
            <a:endParaRPr lang="en-US" sz="1400" i="1" dirty="0"/>
          </a:p>
          <a:p>
            <a:pPr marL="347663" indent="-174625">
              <a:buFont typeface="Arial" panose="020B0604020202020204" pitchFamily="34" charset="0"/>
              <a:buChar char="•"/>
            </a:pPr>
            <a:r>
              <a:rPr lang="en-US" sz="1400" i="1" dirty="0"/>
              <a:t>HP</a:t>
            </a:r>
          </a:p>
          <a:p>
            <a:pPr marL="347663" indent="-174625">
              <a:buFont typeface="Arial" panose="020B0604020202020204" pitchFamily="34" charset="0"/>
              <a:buChar char="•"/>
            </a:pPr>
            <a:r>
              <a:rPr lang="en-US" sz="1400" i="1" dirty="0"/>
              <a:t>Homegrown (developed in-house)</a:t>
            </a:r>
          </a:p>
          <a:p>
            <a:pPr marL="347663" indent="-174625">
              <a:buFont typeface="Arial" panose="020B0604020202020204" pitchFamily="34" charset="0"/>
              <a:buChar char="•"/>
            </a:pPr>
            <a:r>
              <a:rPr lang="en-US" sz="1400" i="1" dirty="0" err="1"/>
              <a:t>Connectwise</a:t>
            </a:r>
            <a:endParaRPr lang="en-US" sz="1400" i="1" dirty="0"/>
          </a:p>
        </p:txBody>
      </p:sp>
      <p:sp>
        <p:nvSpPr>
          <p:cNvPr id="7" name="TextBox 6">
            <a:extLst>
              <a:ext uri="{FF2B5EF4-FFF2-40B4-BE49-F238E27FC236}">
                <a16:creationId xmlns:a16="http://schemas.microsoft.com/office/drawing/2014/main" id="{C72C6697-38AA-5842-B4E6-037B7F0FD945}"/>
              </a:ext>
            </a:extLst>
          </p:cNvPr>
          <p:cNvSpPr txBox="1"/>
          <p:nvPr/>
        </p:nvSpPr>
        <p:spPr>
          <a:xfrm>
            <a:off x="4391890" y="6028887"/>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408278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7967D7-6D89-7648-A41F-D3F958D0F357}"/>
              </a:ext>
            </a:extLst>
          </p:cNvPr>
          <p:cNvSpPr>
            <a:spLocks noGrp="1"/>
          </p:cNvSpPr>
          <p:nvPr>
            <p:ph type="title"/>
          </p:nvPr>
        </p:nvSpPr>
        <p:spPr>
          <a:xfrm>
            <a:off x="252046" y="341679"/>
            <a:ext cx="10515600" cy="748567"/>
          </a:xfrm>
        </p:spPr>
        <p:txBody>
          <a:bodyPr/>
          <a:lstStyle/>
          <a:p>
            <a:r>
              <a:rPr lang="en-US" b="1" dirty="0">
                <a:solidFill>
                  <a:schemeClr val="accent1"/>
                </a:solidFill>
                <a:latin typeface="Avenir Next" panose="020B0503020202020204" pitchFamily="34" charset="0"/>
              </a:rPr>
              <a:t>Solution Capabilities &amp; Applications</a:t>
            </a:r>
          </a:p>
        </p:txBody>
      </p:sp>
      <p:sp>
        <p:nvSpPr>
          <p:cNvPr id="5" name="Rectangle 4">
            <a:extLst>
              <a:ext uri="{FF2B5EF4-FFF2-40B4-BE49-F238E27FC236}">
                <a16:creationId xmlns:a16="http://schemas.microsoft.com/office/drawing/2014/main" id="{18B7BE11-3662-F441-9AC3-E1A210869F70}"/>
              </a:ext>
            </a:extLst>
          </p:cNvPr>
          <p:cNvSpPr/>
          <p:nvPr/>
        </p:nvSpPr>
        <p:spPr>
          <a:xfrm>
            <a:off x="1" y="1233958"/>
            <a:ext cx="4057402"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CC021F5-95F0-C64E-BDD8-429539A7335E}"/>
              </a:ext>
            </a:extLst>
          </p:cNvPr>
          <p:cNvSpPr txBox="1"/>
          <p:nvPr/>
        </p:nvSpPr>
        <p:spPr>
          <a:xfrm>
            <a:off x="172788" y="1360858"/>
            <a:ext cx="3710354" cy="2631490"/>
          </a:xfrm>
          <a:prstGeom prst="rect">
            <a:avLst/>
          </a:prstGeom>
          <a:noFill/>
        </p:spPr>
        <p:txBody>
          <a:bodyPr wrap="square" rtlCol="0">
            <a:spAutoFit/>
          </a:bodyPr>
          <a:lstStyle/>
          <a:p>
            <a:r>
              <a:rPr lang="en-US" sz="1500" dirty="0">
                <a:solidFill>
                  <a:schemeClr val="bg1"/>
                </a:solidFill>
                <a:latin typeface="Avenir Next" panose="020B0503020202020204" pitchFamily="34" charset="0"/>
              </a:rPr>
              <a:t>These days, many service management solutions are capable of being applied to non-IT business areas, such as HR, finance, facilities, etc. This is the case for most respondents to this study; 88% report that their organizations’ solutions </a:t>
            </a:r>
            <a:r>
              <a:rPr lang="en-US" sz="1500" i="1" dirty="0">
                <a:solidFill>
                  <a:schemeClr val="bg1"/>
                </a:solidFill>
                <a:latin typeface="Avenir Next" panose="020B0503020202020204" pitchFamily="34" charset="0"/>
              </a:rPr>
              <a:t>can </a:t>
            </a:r>
            <a:r>
              <a:rPr lang="en-US" sz="1500" dirty="0">
                <a:solidFill>
                  <a:schemeClr val="bg1"/>
                </a:solidFill>
                <a:latin typeface="Avenir Next" panose="020B0503020202020204" pitchFamily="34" charset="0"/>
              </a:rPr>
              <a:t>be used in non-IT areas, and 61% report that their organizations </a:t>
            </a:r>
            <a:r>
              <a:rPr lang="en-US" sz="1500" i="1" dirty="0">
                <a:solidFill>
                  <a:schemeClr val="bg1"/>
                </a:solidFill>
                <a:latin typeface="Avenir Next" panose="020B0503020202020204" pitchFamily="34" charset="0"/>
              </a:rPr>
              <a:t>are</a:t>
            </a:r>
            <a:r>
              <a:rPr lang="en-US" sz="1500" dirty="0">
                <a:solidFill>
                  <a:schemeClr val="bg1"/>
                </a:solidFill>
                <a:latin typeface="Avenir Next" panose="020B0503020202020204" pitchFamily="34" charset="0"/>
              </a:rPr>
              <a:t> using their solutions in this way (with a further 32% planning to do so). Just 6% have no plans to leverage this capability.</a:t>
            </a:r>
          </a:p>
        </p:txBody>
      </p:sp>
      <p:graphicFrame>
        <p:nvGraphicFramePr>
          <p:cNvPr id="7" name="Chart 6">
            <a:extLst>
              <a:ext uri="{FF2B5EF4-FFF2-40B4-BE49-F238E27FC236}">
                <a16:creationId xmlns:a16="http://schemas.microsoft.com/office/drawing/2014/main" id="{1CF60541-2973-D94D-A999-860B6A059D04}"/>
              </a:ext>
            </a:extLst>
          </p:cNvPr>
          <p:cNvGraphicFramePr/>
          <p:nvPr>
            <p:extLst>
              <p:ext uri="{D42A27DB-BD31-4B8C-83A1-F6EECF244321}">
                <p14:modId xmlns:p14="http://schemas.microsoft.com/office/powerpoint/2010/main" val="3732994568"/>
              </p:ext>
            </p:extLst>
          </p:nvPr>
        </p:nvGraphicFramePr>
        <p:xfrm>
          <a:off x="4088082" y="1233958"/>
          <a:ext cx="7931130" cy="48758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7F523BF-B4DA-984E-A6BC-D1B760D715B5}"/>
              </a:ext>
            </a:extLst>
          </p:cNvPr>
          <p:cNvSpPr txBox="1"/>
          <p:nvPr/>
        </p:nvSpPr>
        <p:spPr>
          <a:xfrm>
            <a:off x="4982095" y="6007346"/>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332965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B7497C-105D-D941-9365-D2B050753DC3}"/>
              </a:ext>
            </a:extLst>
          </p:cNvPr>
          <p:cNvSpPr txBox="1"/>
          <p:nvPr/>
        </p:nvSpPr>
        <p:spPr>
          <a:xfrm>
            <a:off x="530431" y="2551837"/>
            <a:ext cx="11661569" cy="923330"/>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STRATEGY</a:t>
            </a:r>
          </a:p>
        </p:txBody>
      </p:sp>
    </p:spTree>
    <p:extLst>
      <p:ext uri="{BB962C8B-B14F-4D97-AF65-F5344CB8AC3E}">
        <p14:creationId xmlns:p14="http://schemas.microsoft.com/office/powerpoint/2010/main" val="16770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A33A-2F8D-0F43-A1E8-DC0357718D01}"/>
              </a:ext>
            </a:extLst>
          </p:cNvPr>
          <p:cNvSpPr txBox="1">
            <a:spLocks/>
          </p:cNvSpPr>
          <p:nvPr/>
        </p:nvSpPr>
        <p:spPr>
          <a:xfrm>
            <a:off x="252045" y="341679"/>
            <a:ext cx="11419023"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Maturity &amp; Objectives of ITSM</a:t>
            </a:r>
          </a:p>
        </p:txBody>
      </p:sp>
      <p:graphicFrame>
        <p:nvGraphicFramePr>
          <p:cNvPr id="6" name="Chart 5">
            <a:extLst>
              <a:ext uri="{FF2B5EF4-FFF2-40B4-BE49-F238E27FC236}">
                <a16:creationId xmlns:a16="http://schemas.microsoft.com/office/drawing/2014/main" id="{D5B30630-84BB-2C4A-A4CC-F2FAC73C95AB}"/>
              </a:ext>
            </a:extLst>
          </p:cNvPr>
          <p:cNvGraphicFramePr/>
          <p:nvPr>
            <p:extLst>
              <p:ext uri="{D42A27DB-BD31-4B8C-83A1-F6EECF244321}">
                <p14:modId xmlns:p14="http://schemas.microsoft.com/office/powerpoint/2010/main" val="2165990127"/>
              </p:ext>
            </p:extLst>
          </p:nvPr>
        </p:nvGraphicFramePr>
        <p:xfrm>
          <a:off x="4314305" y="1213658"/>
          <a:ext cx="7625649" cy="50295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BC0F1B7E-884B-C340-8E51-77315E0FFECA}"/>
              </a:ext>
            </a:extLst>
          </p:cNvPr>
          <p:cNvSpPr/>
          <p:nvPr/>
        </p:nvSpPr>
        <p:spPr>
          <a:xfrm>
            <a:off x="149628" y="1250584"/>
            <a:ext cx="3773979" cy="4992624"/>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graphicFrame>
        <p:nvGraphicFramePr>
          <p:cNvPr id="9" name="Chart 8">
            <a:extLst>
              <a:ext uri="{FF2B5EF4-FFF2-40B4-BE49-F238E27FC236}">
                <a16:creationId xmlns:a16="http://schemas.microsoft.com/office/drawing/2014/main" id="{52373454-099C-544B-A57C-782EA8C574BD}"/>
              </a:ext>
            </a:extLst>
          </p:cNvPr>
          <p:cNvGraphicFramePr/>
          <p:nvPr>
            <p:extLst>
              <p:ext uri="{D42A27DB-BD31-4B8C-83A1-F6EECF244321}">
                <p14:modId xmlns:p14="http://schemas.microsoft.com/office/powerpoint/2010/main" val="623515342"/>
              </p:ext>
            </p:extLst>
          </p:nvPr>
        </p:nvGraphicFramePr>
        <p:xfrm>
          <a:off x="-2060226" y="1720735"/>
          <a:ext cx="8193685" cy="447627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1EE796C-2D81-1540-95D4-0C919640C4A8}"/>
              </a:ext>
            </a:extLst>
          </p:cNvPr>
          <p:cNvSpPr txBox="1"/>
          <p:nvPr/>
        </p:nvSpPr>
        <p:spPr>
          <a:xfrm>
            <a:off x="482139" y="1351403"/>
            <a:ext cx="3167149" cy="369332"/>
          </a:xfrm>
          <a:prstGeom prst="rect">
            <a:avLst/>
          </a:prstGeom>
          <a:noFill/>
        </p:spPr>
        <p:txBody>
          <a:bodyPr wrap="square" rtlCol="0">
            <a:spAutoFit/>
          </a:bodyPr>
          <a:lstStyle/>
          <a:p>
            <a:pPr algn="ctr"/>
            <a:r>
              <a:rPr lang="en-US" b="1" dirty="0">
                <a:solidFill>
                  <a:schemeClr val="tx1">
                    <a:lumMod val="60000"/>
                    <a:lumOff val="40000"/>
                  </a:schemeClr>
                </a:solidFill>
              </a:rPr>
              <a:t>Overall ITSM Maturity</a:t>
            </a:r>
          </a:p>
        </p:txBody>
      </p:sp>
      <p:sp>
        <p:nvSpPr>
          <p:cNvPr id="7" name="TextBox 6">
            <a:extLst>
              <a:ext uri="{FF2B5EF4-FFF2-40B4-BE49-F238E27FC236}">
                <a16:creationId xmlns:a16="http://schemas.microsoft.com/office/drawing/2014/main" id="{6E5EBC97-7672-D84A-9A7D-BFD24FD4B0B9}"/>
              </a:ext>
            </a:extLst>
          </p:cNvPr>
          <p:cNvSpPr txBox="1"/>
          <p:nvPr/>
        </p:nvSpPr>
        <p:spPr>
          <a:xfrm>
            <a:off x="7076903" y="6120399"/>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37096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A33A-2F8D-0F43-A1E8-DC0357718D01}"/>
              </a:ext>
            </a:extLst>
          </p:cNvPr>
          <p:cNvSpPr txBox="1">
            <a:spLocks/>
          </p:cNvSpPr>
          <p:nvPr/>
        </p:nvSpPr>
        <p:spPr>
          <a:xfrm>
            <a:off x="252045" y="341679"/>
            <a:ext cx="11419023"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Strategic Expansion of ITSM</a:t>
            </a:r>
          </a:p>
        </p:txBody>
      </p:sp>
      <p:sp>
        <p:nvSpPr>
          <p:cNvPr id="4" name="Rectangle 3">
            <a:extLst>
              <a:ext uri="{FF2B5EF4-FFF2-40B4-BE49-F238E27FC236}">
                <a16:creationId xmlns:a16="http://schemas.microsoft.com/office/drawing/2014/main" id="{2812CFDE-5663-9041-A0D5-37ECAFA82C15}"/>
              </a:ext>
            </a:extLst>
          </p:cNvPr>
          <p:cNvSpPr/>
          <p:nvPr/>
        </p:nvSpPr>
        <p:spPr>
          <a:xfrm>
            <a:off x="1" y="1233958"/>
            <a:ext cx="3915294"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D7885D1-C7B2-8643-825A-C423C584EE93}"/>
              </a:ext>
            </a:extLst>
          </p:cNvPr>
          <p:cNvSpPr/>
          <p:nvPr/>
        </p:nvSpPr>
        <p:spPr>
          <a:xfrm>
            <a:off x="8276705" y="1233958"/>
            <a:ext cx="3915294"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2B91DAE-AA76-8E49-9FA3-880DDDEC8527}"/>
              </a:ext>
            </a:extLst>
          </p:cNvPr>
          <p:cNvSpPr/>
          <p:nvPr/>
        </p:nvSpPr>
        <p:spPr>
          <a:xfrm>
            <a:off x="4139184" y="1250584"/>
            <a:ext cx="3913632" cy="4992624"/>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3" name="TextBox 2">
            <a:extLst>
              <a:ext uri="{FF2B5EF4-FFF2-40B4-BE49-F238E27FC236}">
                <a16:creationId xmlns:a16="http://schemas.microsoft.com/office/drawing/2014/main" id="{C682E41D-4056-AA42-B280-1472769F8535}"/>
              </a:ext>
            </a:extLst>
          </p:cNvPr>
          <p:cNvSpPr txBox="1"/>
          <p:nvPr/>
        </p:nvSpPr>
        <p:spPr>
          <a:xfrm>
            <a:off x="433094" y="1795549"/>
            <a:ext cx="3050770" cy="1569660"/>
          </a:xfrm>
          <a:prstGeom prst="rect">
            <a:avLst/>
          </a:prstGeom>
          <a:noFill/>
        </p:spPr>
        <p:txBody>
          <a:bodyPr wrap="square" rtlCol="0">
            <a:spAutoFit/>
          </a:bodyPr>
          <a:lstStyle/>
          <a:p>
            <a:pPr algn="ctr"/>
            <a:r>
              <a:rPr lang="en-US" sz="9600" b="1" dirty="0">
                <a:solidFill>
                  <a:schemeClr val="bg1"/>
                </a:solidFill>
                <a:latin typeface="Avenir Next" panose="020B0503020202020204" pitchFamily="34" charset="0"/>
              </a:rPr>
              <a:t>52%</a:t>
            </a:r>
          </a:p>
        </p:txBody>
      </p:sp>
      <p:sp>
        <p:nvSpPr>
          <p:cNvPr id="8" name="TextBox 7">
            <a:extLst>
              <a:ext uri="{FF2B5EF4-FFF2-40B4-BE49-F238E27FC236}">
                <a16:creationId xmlns:a16="http://schemas.microsoft.com/office/drawing/2014/main" id="{5295E613-DF88-4E47-8E86-3FFF59B4B005}"/>
              </a:ext>
            </a:extLst>
          </p:cNvPr>
          <p:cNvSpPr txBox="1"/>
          <p:nvPr/>
        </p:nvSpPr>
        <p:spPr>
          <a:xfrm>
            <a:off x="344979" y="3365209"/>
            <a:ext cx="3225338" cy="2308324"/>
          </a:xfrm>
          <a:prstGeom prst="rect">
            <a:avLst/>
          </a:prstGeom>
          <a:noFill/>
        </p:spPr>
        <p:txBody>
          <a:bodyPr wrap="square" rtlCol="0">
            <a:spAutoFit/>
          </a:bodyPr>
          <a:lstStyle/>
          <a:p>
            <a:pPr algn="ctr"/>
            <a:r>
              <a:rPr lang="en-US" sz="2400" dirty="0">
                <a:solidFill>
                  <a:schemeClr val="bg1"/>
                </a:solidFill>
              </a:rPr>
              <a:t>of respondents report that their organizations are using the principles and practices of ITSM outside of the IT department</a:t>
            </a:r>
          </a:p>
        </p:txBody>
      </p:sp>
      <p:sp>
        <p:nvSpPr>
          <p:cNvPr id="9" name="TextBox 8">
            <a:extLst>
              <a:ext uri="{FF2B5EF4-FFF2-40B4-BE49-F238E27FC236}">
                <a16:creationId xmlns:a16="http://schemas.microsoft.com/office/drawing/2014/main" id="{429B0746-11B6-6346-B327-0BE00B416189}"/>
              </a:ext>
            </a:extLst>
          </p:cNvPr>
          <p:cNvSpPr txBox="1"/>
          <p:nvPr/>
        </p:nvSpPr>
        <p:spPr>
          <a:xfrm>
            <a:off x="8709798" y="1795549"/>
            <a:ext cx="3050770" cy="1569660"/>
          </a:xfrm>
          <a:prstGeom prst="rect">
            <a:avLst/>
          </a:prstGeom>
          <a:noFill/>
        </p:spPr>
        <p:txBody>
          <a:bodyPr wrap="square" rtlCol="0">
            <a:spAutoFit/>
          </a:bodyPr>
          <a:lstStyle/>
          <a:p>
            <a:pPr algn="ctr"/>
            <a:r>
              <a:rPr lang="en-US" sz="9600" b="1" dirty="0">
                <a:solidFill>
                  <a:schemeClr val="bg1"/>
                </a:solidFill>
                <a:latin typeface="Avenir Next" panose="020B0503020202020204" pitchFamily="34" charset="0"/>
              </a:rPr>
              <a:t>91%</a:t>
            </a:r>
          </a:p>
        </p:txBody>
      </p:sp>
      <p:sp>
        <p:nvSpPr>
          <p:cNvPr id="10" name="TextBox 9">
            <a:extLst>
              <a:ext uri="{FF2B5EF4-FFF2-40B4-BE49-F238E27FC236}">
                <a16:creationId xmlns:a16="http://schemas.microsoft.com/office/drawing/2014/main" id="{58AE7CA1-373E-0E45-980E-18FDAD68EF8C}"/>
              </a:ext>
            </a:extLst>
          </p:cNvPr>
          <p:cNvSpPr txBox="1"/>
          <p:nvPr/>
        </p:nvSpPr>
        <p:spPr>
          <a:xfrm>
            <a:off x="8505997" y="3365209"/>
            <a:ext cx="3456710" cy="2677656"/>
          </a:xfrm>
          <a:prstGeom prst="rect">
            <a:avLst/>
          </a:prstGeom>
          <a:noFill/>
        </p:spPr>
        <p:txBody>
          <a:bodyPr wrap="square" rtlCol="0">
            <a:spAutoFit/>
          </a:bodyPr>
          <a:lstStyle/>
          <a:p>
            <a:pPr algn="ctr"/>
            <a:r>
              <a:rPr lang="en-US" sz="2400" dirty="0">
                <a:solidFill>
                  <a:schemeClr val="bg1"/>
                </a:solidFill>
              </a:rPr>
              <a:t>of respondents report that their organizations have a defined strategy or approach for using ITSM practices/capabilities outside of the IT department</a:t>
            </a:r>
          </a:p>
        </p:txBody>
      </p:sp>
      <p:graphicFrame>
        <p:nvGraphicFramePr>
          <p:cNvPr id="11" name="Chart 10">
            <a:extLst>
              <a:ext uri="{FF2B5EF4-FFF2-40B4-BE49-F238E27FC236}">
                <a16:creationId xmlns:a16="http://schemas.microsoft.com/office/drawing/2014/main" id="{D3B0E7C4-D4E7-A045-8554-BEF4CC91B3F7}"/>
              </a:ext>
            </a:extLst>
          </p:cNvPr>
          <p:cNvGraphicFramePr/>
          <p:nvPr>
            <p:extLst>
              <p:ext uri="{D42A27DB-BD31-4B8C-83A1-F6EECF244321}">
                <p14:modId xmlns:p14="http://schemas.microsoft.com/office/powerpoint/2010/main" val="465016319"/>
              </p:ext>
            </p:extLst>
          </p:nvPr>
        </p:nvGraphicFramePr>
        <p:xfrm>
          <a:off x="1999157" y="1720735"/>
          <a:ext cx="8193685" cy="44762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3DC9450-99E8-DD4A-AD7D-B3B33466B5C8}"/>
              </a:ext>
            </a:extLst>
          </p:cNvPr>
          <p:cNvSpPr txBox="1"/>
          <p:nvPr/>
        </p:nvSpPr>
        <p:spPr>
          <a:xfrm>
            <a:off x="4513811" y="1392967"/>
            <a:ext cx="3167149" cy="369332"/>
          </a:xfrm>
          <a:prstGeom prst="rect">
            <a:avLst/>
          </a:prstGeom>
          <a:noFill/>
        </p:spPr>
        <p:txBody>
          <a:bodyPr wrap="square" rtlCol="0">
            <a:spAutoFit/>
          </a:bodyPr>
          <a:lstStyle/>
          <a:p>
            <a:pPr algn="ctr"/>
            <a:r>
              <a:rPr lang="en-US" b="1" dirty="0"/>
              <a:t>Maturity with Expanding ITSM</a:t>
            </a:r>
          </a:p>
        </p:txBody>
      </p:sp>
    </p:spTree>
    <p:extLst>
      <p:ext uri="{BB962C8B-B14F-4D97-AF65-F5344CB8AC3E}">
        <p14:creationId xmlns:p14="http://schemas.microsoft.com/office/powerpoint/2010/main" val="107047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51EF-928C-AC45-9F3C-C42C3197E9EA}"/>
              </a:ext>
            </a:extLst>
          </p:cNvPr>
          <p:cNvSpPr txBox="1">
            <a:spLocks/>
          </p:cNvSpPr>
          <p:nvPr/>
        </p:nvSpPr>
        <p:spPr>
          <a:xfrm>
            <a:off x="252045" y="341679"/>
            <a:ext cx="11419023"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Definition &amp; Drivers</a:t>
            </a:r>
          </a:p>
        </p:txBody>
      </p:sp>
      <p:sp>
        <p:nvSpPr>
          <p:cNvPr id="3" name="Rectangle 2">
            <a:extLst>
              <a:ext uri="{FF2B5EF4-FFF2-40B4-BE49-F238E27FC236}">
                <a16:creationId xmlns:a16="http://schemas.microsoft.com/office/drawing/2014/main" id="{E2ECF2DE-334F-4541-8C0D-95A1B0DFD996}"/>
              </a:ext>
            </a:extLst>
          </p:cNvPr>
          <p:cNvSpPr/>
          <p:nvPr/>
        </p:nvSpPr>
        <p:spPr>
          <a:xfrm>
            <a:off x="1" y="1233958"/>
            <a:ext cx="3915294"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3C62D9-BE4C-FD4C-A8C2-3E0581A21A55}"/>
              </a:ext>
            </a:extLst>
          </p:cNvPr>
          <p:cNvSpPr txBox="1"/>
          <p:nvPr/>
        </p:nvSpPr>
        <p:spPr>
          <a:xfrm>
            <a:off x="172788" y="1360858"/>
            <a:ext cx="3601190" cy="3477875"/>
          </a:xfrm>
          <a:prstGeom prst="rect">
            <a:avLst/>
          </a:prstGeom>
          <a:noFill/>
        </p:spPr>
        <p:txBody>
          <a:bodyPr wrap="square" rtlCol="0">
            <a:spAutoFit/>
          </a:bodyPr>
          <a:lstStyle/>
          <a:p>
            <a:pPr>
              <a:spcAft>
                <a:spcPts val="1200"/>
              </a:spcAft>
            </a:pPr>
            <a:r>
              <a:rPr lang="en-US" sz="1500" dirty="0">
                <a:solidFill>
                  <a:schemeClr val="bg1"/>
                </a:solidFill>
                <a:latin typeface="Avenir Next" panose="020B0503020202020204" pitchFamily="34" charset="0"/>
              </a:rPr>
              <a:t>As a business strategy, the expansion of ITSM practices and capabilities beyond the IT department goes by many names:</a:t>
            </a:r>
          </a:p>
          <a:p>
            <a:pPr marL="285750" indent="-285750">
              <a:buFont typeface="Arial" panose="020B0604020202020204" pitchFamily="34" charset="0"/>
              <a:buChar char="•"/>
            </a:pPr>
            <a:r>
              <a:rPr lang="en-US" sz="1500" dirty="0">
                <a:solidFill>
                  <a:schemeClr val="bg1"/>
                </a:solidFill>
                <a:latin typeface="Avenir Next" panose="020B0503020202020204" pitchFamily="34" charset="0"/>
              </a:rPr>
              <a:t>IT service management (63%)</a:t>
            </a:r>
          </a:p>
          <a:p>
            <a:pPr marL="285750" indent="-285750">
              <a:buFont typeface="Arial" panose="020B0604020202020204" pitchFamily="34" charset="0"/>
              <a:buChar char="•"/>
            </a:pPr>
            <a:r>
              <a:rPr lang="en-US" sz="1500" dirty="0">
                <a:solidFill>
                  <a:schemeClr val="bg1"/>
                </a:solidFill>
                <a:latin typeface="Avenir Next" panose="020B0503020202020204" pitchFamily="34" charset="0"/>
              </a:rPr>
              <a:t>Enterprise service management (40%)</a:t>
            </a:r>
          </a:p>
          <a:p>
            <a:pPr marL="285750" indent="-285750">
              <a:buFont typeface="Arial" panose="020B0604020202020204" pitchFamily="34" charset="0"/>
              <a:buChar char="•"/>
            </a:pPr>
            <a:r>
              <a:rPr lang="en-US" sz="1500" dirty="0">
                <a:solidFill>
                  <a:schemeClr val="bg1"/>
                </a:solidFill>
                <a:latin typeface="Avenir Next" panose="020B0503020202020204" pitchFamily="34" charset="0"/>
              </a:rPr>
              <a:t>Digital transformation (39%)</a:t>
            </a:r>
          </a:p>
          <a:p>
            <a:pPr marL="285750" indent="-285750">
              <a:buFont typeface="Arial" panose="020B0604020202020204" pitchFamily="34" charset="0"/>
              <a:buChar char="•"/>
            </a:pPr>
            <a:r>
              <a:rPr lang="en-US" sz="1500" dirty="0">
                <a:solidFill>
                  <a:schemeClr val="bg1"/>
                </a:solidFill>
                <a:latin typeface="Avenir Next" panose="020B0503020202020204" pitchFamily="34" charset="0"/>
              </a:rPr>
              <a:t>Service management (39%)</a:t>
            </a:r>
          </a:p>
          <a:p>
            <a:pPr marL="285750" indent="-285750">
              <a:buFont typeface="Arial" panose="020B0604020202020204" pitchFamily="34" charset="0"/>
              <a:buChar char="•"/>
            </a:pPr>
            <a:r>
              <a:rPr lang="en-US" sz="1500" dirty="0">
                <a:solidFill>
                  <a:schemeClr val="bg1"/>
                </a:solidFill>
                <a:latin typeface="Avenir Next" panose="020B0503020202020204" pitchFamily="34" charset="0"/>
              </a:rPr>
              <a:t>Digital workflow enablement (17%)</a:t>
            </a:r>
          </a:p>
          <a:p>
            <a:pPr marL="285750" indent="-285750">
              <a:buFont typeface="Arial" panose="020B0604020202020204" pitchFamily="34" charset="0"/>
              <a:buChar char="•"/>
            </a:pPr>
            <a:endParaRPr lang="en-US" sz="1500" dirty="0">
              <a:solidFill>
                <a:schemeClr val="bg1"/>
              </a:solidFill>
              <a:latin typeface="Avenir Next" panose="020B0503020202020204" pitchFamily="34" charset="0"/>
            </a:endParaRPr>
          </a:p>
          <a:p>
            <a:r>
              <a:rPr lang="en-US" sz="1500" dirty="0">
                <a:solidFill>
                  <a:schemeClr val="bg1"/>
                </a:solidFill>
                <a:latin typeface="Avenir Next" panose="020B0503020202020204" pitchFamily="34" charset="0"/>
              </a:rPr>
              <a:t>For the remainder of this report, we’ll refer to this strategy as </a:t>
            </a:r>
            <a:r>
              <a:rPr lang="en-US" sz="1500" i="1" dirty="0">
                <a:solidFill>
                  <a:schemeClr val="bg1"/>
                </a:solidFill>
                <a:latin typeface="Avenir Next" panose="020B0503020202020204" pitchFamily="34" charset="0"/>
              </a:rPr>
              <a:t>enterprise service management</a:t>
            </a:r>
            <a:r>
              <a:rPr lang="en-US" sz="1500" dirty="0">
                <a:solidFill>
                  <a:schemeClr val="bg1"/>
                </a:solidFill>
                <a:latin typeface="Avenir Next" panose="020B0503020202020204" pitchFamily="34" charset="0"/>
              </a:rPr>
              <a:t>.</a:t>
            </a:r>
          </a:p>
        </p:txBody>
      </p:sp>
      <p:graphicFrame>
        <p:nvGraphicFramePr>
          <p:cNvPr id="6" name="Chart 5">
            <a:extLst>
              <a:ext uri="{FF2B5EF4-FFF2-40B4-BE49-F238E27FC236}">
                <a16:creationId xmlns:a16="http://schemas.microsoft.com/office/drawing/2014/main" id="{778AF463-0AE3-E544-ADAC-771D2C1BE366}"/>
              </a:ext>
            </a:extLst>
          </p:cNvPr>
          <p:cNvGraphicFramePr/>
          <p:nvPr>
            <p:extLst>
              <p:ext uri="{D42A27DB-BD31-4B8C-83A1-F6EECF244321}">
                <p14:modId xmlns:p14="http://schemas.microsoft.com/office/powerpoint/2010/main" val="2953382359"/>
              </p:ext>
            </p:extLst>
          </p:nvPr>
        </p:nvGraphicFramePr>
        <p:xfrm>
          <a:off x="4256116" y="1233959"/>
          <a:ext cx="7689274" cy="48260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934CA8-BF3D-FF4E-B7CD-6A26154EAB3D}"/>
              </a:ext>
            </a:extLst>
          </p:cNvPr>
          <p:cNvSpPr txBox="1"/>
          <p:nvPr/>
        </p:nvSpPr>
        <p:spPr>
          <a:xfrm>
            <a:off x="6429895" y="601207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247407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51EF-928C-AC45-9F3C-C42C3197E9EA}"/>
              </a:ext>
            </a:extLst>
          </p:cNvPr>
          <p:cNvSpPr txBox="1">
            <a:spLocks/>
          </p:cNvSpPr>
          <p:nvPr/>
        </p:nvSpPr>
        <p:spPr>
          <a:xfrm>
            <a:off x="252045" y="341679"/>
            <a:ext cx="11419023"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Targets &amp; Champions</a:t>
            </a:r>
          </a:p>
        </p:txBody>
      </p:sp>
      <p:sp>
        <p:nvSpPr>
          <p:cNvPr id="6" name="Rectangle 5">
            <a:extLst>
              <a:ext uri="{FF2B5EF4-FFF2-40B4-BE49-F238E27FC236}">
                <a16:creationId xmlns:a16="http://schemas.microsoft.com/office/drawing/2014/main" id="{4CDD7111-187D-0A42-A0A8-D32211DB87AC}"/>
              </a:ext>
            </a:extLst>
          </p:cNvPr>
          <p:cNvSpPr/>
          <p:nvPr/>
        </p:nvSpPr>
        <p:spPr>
          <a:xfrm>
            <a:off x="1" y="1233958"/>
            <a:ext cx="3915294"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4D6DDF3-B7F8-F849-A998-2D0FBD73C747}"/>
              </a:ext>
            </a:extLst>
          </p:cNvPr>
          <p:cNvSpPr txBox="1"/>
          <p:nvPr/>
        </p:nvSpPr>
        <p:spPr>
          <a:xfrm>
            <a:off x="172788" y="1360858"/>
            <a:ext cx="3601190" cy="1938992"/>
          </a:xfrm>
          <a:prstGeom prst="rect">
            <a:avLst/>
          </a:prstGeom>
          <a:noFill/>
        </p:spPr>
        <p:txBody>
          <a:bodyPr wrap="square" rtlCol="0">
            <a:spAutoFit/>
          </a:bodyPr>
          <a:lstStyle/>
          <a:p>
            <a:pPr>
              <a:spcAft>
                <a:spcPts val="1200"/>
              </a:spcAft>
            </a:pPr>
            <a:r>
              <a:rPr lang="en-US" sz="1500" dirty="0">
                <a:solidFill>
                  <a:schemeClr val="bg1"/>
                </a:solidFill>
                <a:latin typeface="Avenir Next" panose="020B0503020202020204" pitchFamily="34" charset="0"/>
              </a:rPr>
              <a:t>By and large, ESM is being championed by leaders at the top of the organizational chart. CTOs (56%) and CIOs (48%) are leading the charge, followed distantly by service desk managers (29%) and even more distantly by dedicated practice/process managers (9%). </a:t>
            </a:r>
          </a:p>
        </p:txBody>
      </p:sp>
      <p:pic>
        <p:nvPicPr>
          <p:cNvPr id="9" name="Graphic 8" descr="Management outline">
            <a:extLst>
              <a:ext uri="{FF2B5EF4-FFF2-40B4-BE49-F238E27FC236}">
                <a16:creationId xmlns:a16="http://schemas.microsoft.com/office/drawing/2014/main" id="{E1A7CF77-147A-134F-8118-9695E8457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700" y="3426750"/>
            <a:ext cx="2411895" cy="2411895"/>
          </a:xfrm>
          <a:prstGeom prst="rect">
            <a:avLst/>
          </a:prstGeom>
        </p:spPr>
      </p:pic>
      <p:graphicFrame>
        <p:nvGraphicFramePr>
          <p:cNvPr id="10" name="Chart 9">
            <a:extLst>
              <a:ext uri="{FF2B5EF4-FFF2-40B4-BE49-F238E27FC236}">
                <a16:creationId xmlns:a16="http://schemas.microsoft.com/office/drawing/2014/main" id="{CE7E58B1-EF66-104F-991F-B2A98D0A85D6}"/>
              </a:ext>
            </a:extLst>
          </p:cNvPr>
          <p:cNvGraphicFramePr/>
          <p:nvPr>
            <p:extLst>
              <p:ext uri="{D42A27DB-BD31-4B8C-83A1-F6EECF244321}">
                <p14:modId xmlns:p14="http://schemas.microsoft.com/office/powerpoint/2010/main" val="1238613517"/>
              </p:ext>
            </p:extLst>
          </p:nvPr>
        </p:nvGraphicFramePr>
        <p:xfrm>
          <a:off x="4088082" y="1233958"/>
          <a:ext cx="7931130" cy="489252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0ACBE76-2E76-894B-93E6-814B27FA2703}"/>
              </a:ext>
            </a:extLst>
          </p:cNvPr>
          <p:cNvSpPr txBox="1"/>
          <p:nvPr/>
        </p:nvSpPr>
        <p:spPr>
          <a:xfrm>
            <a:off x="6382789" y="6003369"/>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42107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9976-70C2-ED4A-811C-2B638BC8AA5E}"/>
              </a:ext>
            </a:extLst>
          </p:cNvPr>
          <p:cNvSpPr txBox="1">
            <a:spLocks/>
          </p:cNvSpPr>
          <p:nvPr/>
        </p:nvSpPr>
        <p:spPr>
          <a:xfrm>
            <a:off x="252045" y="341679"/>
            <a:ext cx="11419023"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Practices, Capabilities &amp; Impact</a:t>
            </a:r>
          </a:p>
        </p:txBody>
      </p:sp>
      <p:sp>
        <p:nvSpPr>
          <p:cNvPr id="3" name="Rectangle 2">
            <a:extLst>
              <a:ext uri="{FF2B5EF4-FFF2-40B4-BE49-F238E27FC236}">
                <a16:creationId xmlns:a16="http://schemas.microsoft.com/office/drawing/2014/main" id="{F79E0084-9B17-8D4D-B9C7-D60DF043A35C}"/>
              </a:ext>
            </a:extLst>
          </p:cNvPr>
          <p:cNvSpPr/>
          <p:nvPr/>
        </p:nvSpPr>
        <p:spPr>
          <a:xfrm>
            <a:off x="1" y="1233958"/>
            <a:ext cx="3915294"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83B222A-4DC4-3F47-ACED-76580DE2F5E2}"/>
              </a:ext>
            </a:extLst>
          </p:cNvPr>
          <p:cNvSpPr txBox="1"/>
          <p:nvPr/>
        </p:nvSpPr>
        <p:spPr>
          <a:xfrm>
            <a:off x="172788" y="1360858"/>
            <a:ext cx="3601190" cy="3323987"/>
          </a:xfrm>
          <a:prstGeom prst="rect">
            <a:avLst/>
          </a:prstGeom>
          <a:noFill/>
        </p:spPr>
        <p:txBody>
          <a:bodyPr wrap="square" rtlCol="0">
            <a:spAutoFit/>
          </a:bodyPr>
          <a:lstStyle/>
          <a:p>
            <a:pPr>
              <a:spcAft>
                <a:spcPts val="1200"/>
              </a:spcAft>
            </a:pPr>
            <a:r>
              <a:rPr lang="en-US" sz="1500" dirty="0">
                <a:solidFill>
                  <a:schemeClr val="bg1"/>
                </a:solidFill>
                <a:latin typeface="Avenir Next" panose="020B0503020202020204" pitchFamily="34" charset="0"/>
              </a:rPr>
              <a:t>The impacts of ESM on IT can be significant. Seventy percent of respondents report that ESM has required IT to expand its scope of services/support, and in 52% of respondents’ organizations, IT is required to support the tools other business areas uses for service management. For 38%, this additional responsibility has come with additional funding, while for 29% it’s also come with more visibility for IT and a recognition of the value IT provides to the business.</a:t>
            </a:r>
          </a:p>
        </p:txBody>
      </p:sp>
      <p:graphicFrame>
        <p:nvGraphicFramePr>
          <p:cNvPr id="5" name="Chart 4">
            <a:extLst>
              <a:ext uri="{FF2B5EF4-FFF2-40B4-BE49-F238E27FC236}">
                <a16:creationId xmlns:a16="http://schemas.microsoft.com/office/drawing/2014/main" id="{61C68696-DF9E-4C49-8029-DEC0A46C3667}"/>
              </a:ext>
            </a:extLst>
          </p:cNvPr>
          <p:cNvGraphicFramePr/>
          <p:nvPr>
            <p:extLst>
              <p:ext uri="{D42A27DB-BD31-4B8C-83A1-F6EECF244321}">
                <p14:modId xmlns:p14="http://schemas.microsoft.com/office/powerpoint/2010/main" val="3431903273"/>
              </p:ext>
            </p:extLst>
          </p:nvPr>
        </p:nvGraphicFramePr>
        <p:xfrm>
          <a:off x="4088082" y="1233958"/>
          <a:ext cx="7931130" cy="490914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D0C4FF4-BD6F-AA4E-9B1D-B7F236CD42DD}"/>
              </a:ext>
            </a:extLst>
          </p:cNvPr>
          <p:cNvSpPr txBox="1"/>
          <p:nvPr/>
        </p:nvSpPr>
        <p:spPr>
          <a:xfrm>
            <a:off x="6382789" y="601207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276473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3CAD-2542-224A-9612-71BF7A27F0B6}"/>
              </a:ext>
            </a:extLst>
          </p:cNvPr>
          <p:cNvSpPr txBox="1">
            <a:spLocks/>
          </p:cNvSpPr>
          <p:nvPr/>
        </p:nvSpPr>
        <p:spPr>
          <a:xfrm>
            <a:off x="252045" y="341679"/>
            <a:ext cx="11939955"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Engagement, Satisfaction &amp; Productivity</a:t>
            </a:r>
          </a:p>
        </p:txBody>
      </p:sp>
      <p:sp>
        <p:nvSpPr>
          <p:cNvPr id="3" name="Rectangle 2">
            <a:extLst>
              <a:ext uri="{FF2B5EF4-FFF2-40B4-BE49-F238E27FC236}">
                <a16:creationId xmlns:a16="http://schemas.microsoft.com/office/drawing/2014/main" id="{5817CF21-15CD-9448-ABD0-1717FBD1F2E1}"/>
              </a:ext>
            </a:extLst>
          </p:cNvPr>
          <p:cNvSpPr/>
          <p:nvPr/>
        </p:nvSpPr>
        <p:spPr>
          <a:xfrm>
            <a:off x="1" y="1233958"/>
            <a:ext cx="3915294"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ABCDE6E-4159-724F-92C8-C6DC00165E6B}"/>
              </a:ext>
            </a:extLst>
          </p:cNvPr>
          <p:cNvSpPr txBox="1"/>
          <p:nvPr/>
        </p:nvSpPr>
        <p:spPr>
          <a:xfrm>
            <a:off x="172788" y="1360858"/>
            <a:ext cx="3601190" cy="3323987"/>
          </a:xfrm>
          <a:prstGeom prst="rect">
            <a:avLst/>
          </a:prstGeom>
          <a:noFill/>
        </p:spPr>
        <p:txBody>
          <a:bodyPr wrap="square" rtlCol="0">
            <a:spAutoFit/>
          </a:bodyPr>
          <a:lstStyle/>
          <a:p>
            <a:pPr>
              <a:spcAft>
                <a:spcPts val="1200"/>
              </a:spcAft>
            </a:pPr>
            <a:r>
              <a:rPr lang="en-US" sz="1500" dirty="0">
                <a:solidFill>
                  <a:schemeClr val="bg1"/>
                </a:solidFill>
                <a:latin typeface="Avenir Next" panose="020B0503020202020204" pitchFamily="34" charset="0"/>
              </a:rPr>
              <a:t>Nearly all survey respondents (98%) include employees in the process of determining how service management practices/capabilities will be applied in the areas they work in; 68% involve employees in developing the plan and program, and 57% solicit feedback from employees before, during, and after the expansion. Crucially, the majority (84%) provide service management training to non-IT staff, improving the likelihood that their input and feedback will be informed and relevant.</a:t>
            </a:r>
          </a:p>
        </p:txBody>
      </p:sp>
      <p:graphicFrame>
        <p:nvGraphicFramePr>
          <p:cNvPr id="5" name="Chart 4">
            <a:extLst>
              <a:ext uri="{FF2B5EF4-FFF2-40B4-BE49-F238E27FC236}">
                <a16:creationId xmlns:a16="http://schemas.microsoft.com/office/drawing/2014/main" id="{C1CD9911-22E2-2344-808D-C4A89BF7B4CE}"/>
              </a:ext>
            </a:extLst>
          </p:cNvPr>
          <p:cNvGraphicFramePr/>
          <p:nvPr>
            <p:extLst>
              <p:ext uri="{D42A27DB-BD31-4B8C-83A1-F6EECF244321}">
                <p14:modId xmlns:p14="http://schemas.microsoft.com/office/powerpoint/2010/main" val="4137696555"/>
              </p:ext>
            </p:extLst>
          </p:nvPr>
        </p:nvGraphicFramePr>
        <p:xfrm>
          <a:off x="4088082" y="1233959"/>
          <a:ext cx="8128000" cy="30898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243F3A5-E850-964F-BF97-0C43AE1039D0}"/>
              </a:ext>
            </a:extLst>
          </p:cNvPr>
          <p:cNvSpPr txBox="1"/>
          <p:nvPr/>
        </p:nvSpPr>
        <p:spPr>
          <a:xfrm>
            <a:off x="5744818" y="4323843"/>
            <a:ext cx="1331844" cy="523220"/>
          </a:xfrm>
          <a:prstGeom prst="rect">
            <a:avLst/>
          </a:prstGeom>
          <a:noFill/>
        </p:spPr>
        <p:txBody>
          <a:bodyPr wrap="square" rtlCol="0">
            <a:spAutoFit/>
          </a:bodyPr>
          <a:lstStyle/>
          <a:p>
            <a:pPr algn="ctr"/>
            <a:r>
              <a:rPr lang="en-US" sz="1400" b="1" dirty="0">
                <a:solidFill>
                  <a:schemeClr val="tx1">
                    <a:lumMod val="60000"/>
                    <a:lumOff val="40000"/>
                  </a:schemeClr>
                </a:solidFill>
              </a:rPr>
              <a:t>Employee satisfaction</a:t>
            </a:r>
          </a:p>
        </p:txBody>
      </p:sp>
      <p:sp>
        <p:nvSpPr>
          <p:cNvPr id="7" name="TextBox 6">
            <a:extLst>
              <a:ext uri="{FF2B5EF4-FFF2-40B4-BE49-F238E27FC236}">
                <a16:creationId xmlns:a16="http://schemas.microsoft.com/office/drawing/2014/main" id="{F69CD7E0-53DB-6341-9026-E15BD08E974F}"/>
              </a:ext>
            </a:extLst>
          </p:cNvPr>
          <p:cNvSpPr txBox="1"/>
          <p:nvPr/>
        </p:nvSpPr>
        <p:spPr>
          <a:xfrm>
            <a:off x="7486160" y="4323843"/>
            <a:ext cx="1331844" cy="523220"/>
          </a:xfrm>
          <a:prstGeom prst="rect">
            <a:avLst/>
          </a:prstGeom>
          <a:noFill/>
        </p:spPr>
        <p:txBody>
          <a:bodyPr wrap="square" rtlCol="0">
            <a:spAutoFit/>
          </a:bodyPr>
          <a:lstStyle/>
          <a:p>
            <a:pPr algn="ctr"/>
            <a:r>
              <a:rPr lang="en-US" sz="1400" b="1" dirty="0">
                <a:solidFill>
                  <a:schemeClr val="tx1">
                    <a:lumMod val="60000"/>
                    <a:lumOff val="40000"/>
                  </a:schemeClr>
                </a:solidFill>
              </a:rPr>
              <a:t>Customer satisfaction</a:t>
            </a:r>
          </a:p>
        </p:txBody>
      </p:sp>
      <p:sp>
        <p:nvSpPr>
          <p:cNvPr id="8" name="TextBox 7">
            <a:extLst>
              <a:ext uri="{FF2B5EF4-FFF2-40B4-BE49-F238E27FC236}">
                <a16:creationId xmlns:a16="http://schemas.microsoft.com/office/drawing/2014/main" id="{91055805-6587-B84B-BB77-B9AB16EB279B}"/>
              </a:ext>
            </a:extLst>
          </p:cNvPr>
          <p:cNvSpPr txBox="1"/>
          <p:nvPr/>
        </p:nvSpPr>
        <p:spPr>
          <a:xfrm>
            <a:off x="9227502" y="4323843"/>
            <a:ext cx="1331844" cy="307777"/>
          </a:xfrm>
          <a:prstGeom prst="rect">
            <a:avLst/>
          </a:prstGeom>
          <a:noFill/>
        </p:spPr>
        <p:txBody>
          <a:bodyPr wrap="square" rtlCol="0">
            <a:spAutoFit/>
          </a:bodyPr>
          <a:lstStyle/>
          <a:p>
            <a:pPr algn="ctr"/>
            <a:r>
              <a:rPr lang="en-US" sz="1400" b="1" dirty="0">
                <a:solidFill>
                  <a:schemeClr val="tx1">
                    <a:lumMod val="60000"/>
                    <a:lumOff val="40000"/>
                  </a:schemeClr>
                </a:solidFill>
              </a:rPr>
              <a:t>Productivity</a:t>
            </a:r>
          </a:p>
        </p:txBody>
      </p:sp>
      <p:sp>
        <p:nvSpPr>
          <p:cNvPr id="13" name="TextBox 12">
            <a:extLst>
              <a:ext uri="{FF2B5EF4-FFF2-40B4-BE49-F238E27FC236}">
                <a16:creationId xmlns:a16="http://schemas.microsoft.com/office/drawing/2014/main" id="{407EA0B6-A459-7B4E-B3C9-95EB0B95FCBE}"/>
              </a:ext>
            </a:extLst>
          </p:cNvPr>
          <p:cNvSpPr txBox="1"/>
          <p:nvPr/>
        </p:nvSpPr>
        <p:spPr>
          <a:xfrm>
            <a:off x="5616617" y="4845238"/>
            <a:ext cx="1588245" cy="830997"/>
          </a:xfrm>
          <a:prstGeom prst="rect">
            <a:avLst/>
          </a:prstGeom>
          <a:noFill/>
        </p:spPr>
        <p:txBody>
          <a:bodyPr wrap="square" rtlCol="0">
            <a:spAutoFit/>
          </a:bodyPr>
          <a:lstStyle/>
          <a:p>
            <a:pPr algn="ctr"/>
            <a:r>
              <a:rPr lang="en-US" sz="4800" b="1" dirty="0">
                <a:solidFill>
                  <a:schemeClr val="accent1"/>
                </a:solidFill>
                <a:latin typeface="Avenir Next" panose="020B0503020202020204" pitchFamily="34" charset="0"/>
              </a:rPr>
              <a:t>79%</a:t>
            </a:r>
          </a:p>
        </p:txBody>
      </p:sp>
      <p:sp>
        <p:nvSpPr>
          <p:cNvPr id="15" name="TextBox 14">
            <a:extLst>
              <a:ext uri="{FF2B5EF4-FFF2-40B4-BE49-F238E27FC236}">
                <a16:creationId xmlns:a16="http://schemas.microsoft.com/office/drawing/2014/main" id="{1FA5CE15-1F5C-7643-B026-3C3CBCC52547}"/>
              </a:ext>
            </a:extLst>
          </p:cNvPr>
          <p:cNvSpPr txBox="1"/>
          <p:nvPr/>
        </p:nvSpPr>
        <p:spPr>
          <a:xfrm>
            <a:off x="7357959" y="4845238"/>
            <a:ext cx="1588245" cy="830997"/>
          </a:xfrm>
          <a:prstGeom prst="rect">
            <a:avLst/>
          </a:prstGeom>
          <a:noFill/>
        </p:spPr>
        <p:txBody>
          <a:bodyPr wrap="square" rtlCol="0">
            <a:spAutoFit/>
          </a:bodyPr>
          <a:lstStyle/>
          <a:p>
            <a:pPr algn="ctr"/>
            <a:r>
              <a:rPr lang="en-US" sz="4800" b="1" dirty="0">
                <a:solidFill>
                  <a:schemeClr val="accent2"/>
                </a:solidFill>
                <a:latin typeface="Avenir Next" panose="020B0503020202020204" pitchFamily="34" charset="0"/>
              </a:rPr>
              <a:t>62%</a:t>
            </a:r>
          </a:p>
        </p:txBody>
      </p:sp>
      <p:sp>
        <p:nvSpPr>
          <p:cNvPr id="16" name="TextBox 15">
            <a:extLst>
              <a:ext uri="{FF2B5EF4-FFF2-40B4-BE49-F238E27FC236}">
                <a16:creationId xmlns:a16="http://schemas.microsoft.com/office/drawing/2014/main" id="{C0FA7397-4786-014A-9D21-E2A39A2BF71D}"/>
              </a:ext>
            </a:extLst>
          </p:cNvPr>
          <p:cNvSpPr txBox="1"/>
          <p:nvPr/>
        </p:nvSpPr>
        <p:spPr>
          <a:xfrm>
            <a:off x="9099301" y="4845238"/>
            <a:ext cx="1588245" cy="830997"/>
          </a:xfrm>
          <a:prstGeom prst="rect">
            <a:avLst/>
          </a:prstGeom>
          <a:noFill/>
        </p:spPr>
        <p:txBody>
          <a:bodyPr wrap="square" rtlCol="0">
            <a:spAutoFit/>
          </a:bodyPr>
          <a:lstStyle/>
          <a:p>
            <a:pPr algn="ctr"/>
            <a:r>
              <a:rPr lang="en-US" sz="4800" b="1" dirty="0">
                <a:solidFill>
                  <a:schemeClr val="accent3"/>
                </a:solidFill>
                <a:latin typeface="Avenir Next" panose="020B0503020202020204" pitchFamily="34" charset="0"/>
              </a:rPr>
              <a:t>74%</a:t>
            </a:r>
          </a:p>
        </p:txBody>
      </p:sp>
      <p:sp>
        <p:nvSpPr>
          <p:cNvPr id="17" name="TextBox 16">
            <a:extLst>
              <a:ext uri="{FF2B5EF4-FFF2-40B4-BE49-F238E27FC236}">
                <a16:creationId xmlns:a16="http://schemas.microsoft.com/office/drawing/2014/main" id="{A7A2E471-DD18-C54E-9F02-3E7715272952}"/>
              </a:ext>
            </a:extLst>
          </p:cNvPr>
          <p:cNvSpPr txBox="1"/>
          <p:nvPr/>
        </p:nvSpPr>
        <p:spPr>
          <a:xfrm>
            <a:off x="5744818" y="5624041"/>
            <a:ext cx="4942728" cy="367748"/>
          </a:xfrm>
          <a:prstGeom prst="rect">
            <a:avLst/>
          </a:prstGeom>
          <a:noFill/>
        </p:spPr>
        <p:txBody>
          <a:bodyPr wrap="square" rtlCol="0">
            <a:spAutoFit/>
          </a:bodyPr>
          <a:lstStyle/>
          <a:p>
            <a:pPr algn="ctr"/>
            <a:r>
              <a:rPr lang="en-US" b="1" dirty="0">
                <a:solidFill>
                  <a:schemeClr val="tx1">
                    <a:lumMod val="60000"/>
                    <a:lumOff val="40000"/>
                  </a:schemeClr>
                </a:solidFill>
              </a:rPr>
              <a:t>Improvement After ESM</a:t>
            </a:r>
          </a:p>
        </p:txBody>
      </p:sp>
      <p:sp>
        <p:nvSpPr>
          <p:cNvPr id="14" name="TextBox 13">
            <a:extLst>
              <a:ext uri="{FF2B5EF4-FFF2-40B4-BE49-F238E27FC236}">
                <a16:creationId xmlns:a16="http://schemas.microsoft.com/office/drawing/2014/main" id="{38D9ED40-CE44-7C4F-ABAD-9DC1ABB6EDE3}"/>
              </a:ext>
            </a:extLst>
          </p:cNvPr>
          <p:cNvSpPr txBox="1"/>
          <p:nvPr/>
        </p:nvSpPr>
        <p:spPr>
          <a:xfrm>
            <a:off x="6545324" y="601207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196256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B7497C-105D-D941-9365-D2B050753DC3}"/>
              </a:ext>
            </a:extLst>
          </p:cNvPr>
          <p:cNvSpPr txBox="1"/>
          <p:nvPr/>
        </p:nvSpPr>
        <p:spPr>
          <a:xfrm>
            <a:off x="530431" y="2551837"/>
            <a:ext cx="11661569" cy="923330"/>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DEMOGRAPHICS</a:t>
            </a:r>
          </a:p>
        </p:txBody>
      </p:sp>
    </p:spTree>
    <p:extLst>
      <p:ext uri="{BB962C8B-B14F-4D97-AF65-F5344CB8AC3E}">
        <p14:creationId xmlns:p14="http://schemas.microsoft.com/office/powerpoint/2010/main" val="100164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5EFF15-529C-F247-9193-2FED53E04473}"/>
              </a:ext>
            </a:extLst>
          </p:cNvPr>
          <p:cNvSpPr/>
          <p:nvPr/>
        </p:nvSpPr>
        <p:spPr>
          <a:xfrm>
            <a:off x="-1" y="213756"/>
            <a:ext cx="8122723" cy="612766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7537B22-B5BB-204E-A387-52D206B77504}"/>
              </a:ext>
            </a:extLst>
          </p:cNvPr>
          <p:cNvSpPr txBox="1"/>
          <p:nvPr/>
        </p:nvSpPr>
        <p:spPr>
          <a:xfrm>
            <a:off x="252798" y="1120604"/>
            <a:ext cx="7481455" cy="4855945"/>
          </a:xfrm>
          <a:prstGeom prst="rect">
            <a:avLst/>
          </a:prstGeom>
          <a:noFill/>
        </p:spPr>
        <p:txBody>
          <a:bodyPr wrap="square" rtlCol="0">
            <a:spAutoFit/>
          </a:bodyPr>
          <a:lstStyle/>
          <a:p>
            <a:pPr>
              <a:lnSpc>
                <a:spcPct val="114000"/>
              </a:lnSpc>
            </a:pPr>
            <a:r>
              <a:rPr lang="en-US" sz="1600" dirty="0">
                <a:solidFill>
                  <a:schemeClr val="bg1"/>
                </a:solidFill>
                <a:latin typeface="Avenir Next" panose="020B0503020202020204" pitchFamily="34" charset="0"/>
              </a:rPr>
              <a:t>This report, focusing on the state of service management in 2021, provides service management and technical support leaders with the essential insights and knowledge needed to make data-based decisions that will ultimately improve the services and support provided by their organizations and help them advance in their careers. It illustrates current practices, processes, solutions, and strategies related to service management and enterprise service management. </a:t>
            </a:r>
          </a:p>
          <a:p>
            <a:pPr>
              <a:lnSpc>
                <a:spcPct val="114000"/>
              </a:lnSpc>
            </a:pPr>
            <a:endParaRPr lang="en-US" sz="1600" dirty="0">
              <a:solidFill>
                <a:schemeClr val="bg1"/>
              </a:solidFill>
              <a:latin typeface="Avenir Next" panose="020B0503020202020204" pitchFamily="34" charset="0"/>
            </a:endParaRPr>
          </a:p>
          <a:p>
            <a:pPr>
              <a:lnSpc>
                <a:spcPct val="114000"/>
              </a:lnSpc>
            </a:pPr>
            <a:r>
              <a:rPr lang="en-US" sz="1600" dirty="0">
                <a:solidFill>
                  <a:schemeClr val="bg1"/>
                </a:solidFill>
                <a:latin typeface="Avenir Next" panose="020B0503020202020204" pitchFamily="34" charset="0"/>
              </a:rPr>
              <a:t>All survey responses were collected via a web-based survey from May-June 2021. This report compiles the responses from 336 service management and technical support professionals in more than 20 vertical industries.  Nearly two-thirds of respondents are at the director-level or above (62%); 28% are either managers or specialist managers (knowledge, project, change, etc.). Just over two-thirds (68%) of the respondents are aligned with service management; 46%</a:t>
            </a:r>
            <a:r>
              <a:rPr lang="en-US" sz="1600" b="1" dirty="0">
                <a:solidFill>
                  <a:schemeClr val="bg1"/>
                </a:solidFill>
                <a:latin typeface="Avenir Next" panose="020B0503020202020204" pitchFamily="34" charset="0"/>
              </a:rPr>
              <a:t> </a:t>
            </a:r>
            <a:r>
              <a:rPr lang="en-US" sz="1600" dirty="0">
                <a:solidFill>
                  <a:schemeClr val="bg1"/>
                </a:solidFill>
                <a:latin typeface="Avenir Next" panose="020B0503020202020204" pitchFamily="34" charset="0"/>
              </a:rPr>
              <a:t>with both the service desk and service management; 35% with the service desk, desktop support, and service management; and 10% are exclusively affiliated with service management. </a:t>
            </a:r>
          </a:p>
        </p:txBody>
      </p:sp>
      <p:sp>
        <p:nvSpPr>
          <p:cNvPr id="11" name="TextBox 10">
            <a:extLst>
              <a:ext uri="{FF2B5EF4-FFF2-40B4-BE49-F238E27FC236}">
                <a16:creationId xmlns:a16="http://schemas.microsoft.com/office/drawing/2014/main" id="{376E2D2B-7B18-1A46-BB66-F97B3ADD105D}"/>
              </a:ext>
            </a:extLst>
          </p:cNvPr>
          <p:cNvSpPr txBox="1"/>
          <p:nvPr/>
        </p:nvSpPr>
        <p:spPr>
          <a:xfrm>
            <a:off x="252798" y="516577"/>
            <a:ext cx="3776354" cy="461665"/>
          </a:xfrm>
          <a:prstGeom prst="rect">
            <a:avLst/>
          </a:prstGeom>
          <a:noFill/>
        </p:spPr>
        <p:txBody>
          <a:bodyPr wrap="square" rtlCol="0">
            <a:spAutoFit/>
          </a:bodyPr>
          <a:lstStyle/>
          <a:p>
            <a:r>
              <a:rPr lang="en-US" sz="2400" b="1" dirty="0">
                <a:solidFill>
                  <a:schemeClr val="bg1"/>
                </a:solidFill>
                <a:latin typeface="Avenir Next" panose="020B0503020202020204" pitchFamily="34" charset="0"/>
              </a:rPr>
              <a:t>ABOUT THE STUDY</a:t>
            </a:r>
          </a:p>
        </p:txBody>
      </p:sp>
      <p:pic>
        <p:nvPicPr>
          <p:cNvPr id="3" name="Graphic 2" descr="Lights On with solid fill">
            <a:extLst>
              <a:ext uri="{FF2B5EF4-FFF2-40B4-BE49-F238E27FC236}">
                <a16:creationId xmlns:a16="http://schemas.microsoft.com/office/drawing/2014/main" id="{019F5860-B716-C646-8790-8EF54063F1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521" y="3974375"/>
            <a:ext cx="914400" cy="914400"/>
          </a:xfrm>
          <a:prstGeom prst="rect">
            <a:avLst/>
          </a:prstGeom>
        </p:spPr>
      </p:pic>
      <p:sp>
        <p:nvSpPr>
          <p:cNvPr id="4" name="TextBox 3">
            <a:extLst>
              <a:ext uri="{FF2B5EF4-FFF2-40B4-BE49-F238E27FC236}">
                <a16:creationId xmlns:a16="http://schemas.microsoft.com/office/drawing/2014/main" id="{7CA8365E-F9C2-8145-9AC9-5F3360B2D61A}"/>
              </a:ext>
            </a:extLst>
          </p:cNvPr>
          <p:cNvSpPr txBox="1"/>
          <p:nvPr/>
        </p:nvSpPr>
        <p:spPr>
          <a:xfrm>
            <a:off x="8269357" y="5017984"/>
            <a:ext cx="3756991" cy="1323439"/>
          </a:xfrm>
          <a:prstGeom prst="rect">
            <a:avLst/>
          </a:prstGeom>
          <a:noFill/>
        </p:spPr>
        <p:txBody>
          <a:bodyPr wrap="square" rtlCol="0">
            <a:spAutoFit/>
          </a:bodyPr>
          <a:lstStyle/>
          <a:p>
            <a:r>
              <a:rPr lang="en-US" sz="1600" i="1" dirty="0"/>
              <a:t>Use this report! If you want to incorporate one of the charts into your presentation(s), we ask only that you cite HDI: </a:t>
            </a:r>
            <a:br>
              <a:rPr lang="en-US" sz="1600" i="1" dirty="0"/>
            </a:br>
            <a:r>
              <a:rPr lang="en-US" sz="1600" i="1" dirty="0"/>
              <a:t>HDI, “The State of Service Management in 2021,” </a:t>
            </a:r>
            <a:r>
              <a:rPr lang="en-US" sz="1600" i="1" dirty="0">
                <a:hlinkClick r:id="rId4"/>
              </a:rPr>
              <a:t>www.thinkhdi.com</a:t>
            </a:r>
            <a:r>
              <a:rPr lang="en-US" sz="1600" i="1" dirty="0"/>
              <a:t>.  </a:t>
            </a:r>
          </a:p>
        </p:txBody>
      </p:sp>
    </p:spTree>
    <p:extLst>
      <p:ext uri="{BB962C8B-B14F-4D97-AF65-F5344CB8AC3E}">
        <p14:creationId xmlns:p14="http://schemas.microsoft.com/office/powerpoint/2010/main" val="8516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FF7C-3B4C-8547-BA31-00286D49E243}"/>
              </a:ext>
            </a:extLst>
          </p:cNvPr>
          <p:cNvSpPr>
            <a:spLocks noGrp="1"/>
          </p:cNvSpPr>
          <p:nvPr>
            <p:ph type="title"/>
          </p:nvPr>
        </p:nvSpPr>
        <p:spPr>
          <a:xfrm>
            <a:off x="252045" y="341679"/>
            <a:ext cx="10922635" cy="748567"/>
          </a:xfrm>
        </p:spPr>
        <p:txBody>
          <a:bodyPr>
            <a:normAutofit/>
          </a:bodyPr>
          <a:lstStyle/>
          <a:p>
            <a:r>
              <a:rPr lang="en-US" dirty="0"/>
              <a:t>Industries Represented</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C6D7E07A-72EE-DA46-964E-990061BF6C78}"/>
                  </a:ext>
                </a:extLst>
              </p:cNvPr>
              <p:cNvGraphicFramePr/>
              <p:nvPr>
                <p:extLst>
                  <p:ext uri="{D42A27DB-BD31-4B8C-83A1-F6EECF244321}">
                    <p14:modId xmlns:p14="http://schemas.microsoft.com/office/powerpoint/2010/main" val="1474459393"/>
                  </p:ext>
                </p:extLst>
              </p:nvPr>
            </p:nvGraphicFramePr>
            <p:xfrm>
              <a:off x="252046" y="1090246"/>
              <a:ext cx="11687908" cy="50706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C6D7E07A-72EE-DA46-964E-990061BF6C78}"/>
                  </a:ext>
                </a:extLst>
              </p:cNvPr>
              <p:cNvPicPr>
                <a:picLocks noGrp="1" noRot="1" noChangeAspect="1" noMove="1" noResize="1" noEditPoints="1" noAdjustHandles="1" noChangeArrowheads="1" noChangeShapeType="1"/>
              </p:cNvPicPr>
              <p:nvPr/>
            </p:nvPicPr>
            <p:blipFill>
              <a:blip r:embed="rId3"/>
              <a:stretch>
                <a:fillRect/>
              </a:stretch>
            </p:blipFill>
            <p:spPr>
              <a:xfrm>
                <a:off x="252046" y="1090246"/>
                <a:ext cx="11687908" cy="5070627"/>
              </a:xfrm>
              <a:prstGeom prst="rect">
                <a:avLst/>
              </a:prstGeom>
            </p:spPr>
          </p:pic>
        </mc:Fallback>
      </mc:AlternateContent>
      <p:sp>
        <p:nvSpPr>
          <p:cNvPr id="5" name="TextBox 4">
            <a:extLst>
              <a:ext uri="{FF2B5EF4-FFF2-40B4-BE49-F238E27FC236}">
                <a16:creationId xmlns:a16="http://schemas.microsoft.com/office/drawing/2014/main" id="{27A3E8F8-F55C-2645-8894-F8DC92CE65BA}"/>
              </a:ext>
            </a:extLst>
          </p:cNvPr>
          <p:cNvSpPr txBox="1"/>
          <p:nvPr/>
        </p:nvSpPr>
        <p:spPr>
          <a:xfrm>
            <a:off x="273135" y="6160873"/>
            <a:ext cx="7505206" cy="276999"/>
          </a:xfrm>
          <a:prstGeom prst="rect">
            <a:avLst/>
          </a:prstGeom>
          <a:noFill/>
        </p:spPr>
        <p:txBody>
          <a:bodyPr wrap="square" rtlCol="0">
            <a:spAutoFit/>
          </a:bodyPr>
          <a:lstStyle/>
          <a:p>
            <a:r>
              <a:rPr lang="en-US" sz="1200" i="1" dirty="0">
                <a:latin typeface="Avenir Next" panose="020B0503020202020204" pitchFamily="34" charset="0"/>
              </a:rPr>
              <a:t>&lt;2% from government, K-12 education, media/entertainment, nonprofit/association, and food service.</a:t>
            </a:r>
          </a:p>
        </p:txBody>
      </p:sp>
    </p:spTree>
    <p:extLst>
      <p:ext uri="{BB962C8B-B14F-4D97-AF65-F5344CB8AC3E}">
        <p14:creationId xmlns:p14="http://schemas.microsoft.com/office/powerpoint/2010/main" val="129266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1B1C-7A0D-7245-88CF-6C676B5EA99A}"/>
              </a:ext>
            </a:extLst>
          </p:cNvPr>
          <p:cNvSpPr>
            <a:spLocks noGrp="1"/>
          </p:cNvSpPr>
          <p:nvPr>
            <p:ph type="title"/>
          </p:nvPr>
        </p:nvSpPr>
        <p:spPr>
          <a:xfrm>
            <a:off x="252045" y="341679"/>
            <a:ext cx="11053263" cy="748567"/>
          </a:xfrm>
        </p:spPr>
        <p:txBody>
          <a:bodyPr>
            <a:normAutofit/>
          </a:bodyPr>
          <a:lstStyle/>
          <a:p>
            <a:r>
              <a:rPr lang="en-US" dirty="0"/>
              <a:t>Company &amp; Support Organization Size</a:t>
            </a:r>
          </a:p>
        </p:txBody>
      </p:sp>
      <p:graphicFrame>
        <p:nvGraphicFramePr>
          <p:cNvPr id="4" name="Chart 3">
            <a:extLst>
              <a:ext uri="{FF2B5EF4-FFF2-40B4-BE49-F238E27FC236}">
                <a16:creationId xmlns:a16="http://schemas.microsoft.com/office/drawing/2014/main" id="{283A66F7-D115-DE48-B402-99B298312258}"/>
              </a:ext>
            </a:extLst>
          </p:cNvPr>
          <p:cNvGraphicFramePr/>
          <p:nvPr>
            <p:extLst>
              <p:ext uri="{D42A27DB-BD31-4B8C-83A1-F6EECF244321}">
                <p14:modId xmlns:p14="http://schemas.microsoft.com/office/powerpoint/2010/main" val="233329545"/>
              </p:ext>
            </p:extLst>
          </p:nvPr>
        </p:nvGraphicFramePr>
        <p:xfrm>
          <a:off x="485961" y="1464146"/>
          <a:ext cx="5186362" cy="438097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BD4062D-546D-0043-85AC-8C5E24009FF3}"/>
              </a:ext>
            </a:extLst>
          </p:cNvPr>
          <p:cNvCxnSpPr/>
          <p:nvPr/>
        </p:nvCxnSpPr>
        <p:spPr>
          <a:xfrm>
            <a:off x="5949538" y="1258784"/>
            <a:ext cx="0" cy="4999512"/>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10" name="Chart 9">
            <a:extLst>
              <a:ext uri="{FF2B5EF4-FFF2-40B4-BE49-F238E27FC236}">
                <a16:creationId xmlns:a16="http://schemas.microsoft.com/office/drawing/2014/main" id="{859BC049-5451-8842-8C56-D1EA3D3F8A8A}"/>
              </a:ext>
            </a:extLst>
          </p:cNvPr>
          <p:cNvGraphicFramePr/>
          <p:nvPr>
            <p:extLst>
              <p:ext uri="{D42A27DB-BD31-4B8C-83A1-F6EECF244321}">
                <p14:modId xmlns:p14="http://schemas.microsoft.com/office/powerpoint/2010/main" val="1720341672"/>
              </p:ext>
            </p:extLst>
          </p:nvPr>
        </p:nvGraphicFramePr>
        <p:xfrm>
          <a:off x="6243526" y="1464146"/>
          <a:ext cx="5462513" cy="43809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8169800-5AE4-D244-A7E8-32F85873B65F}"/>
              </a:ext>
            </a:extLst>
          </p:cNvPr>
          <p:cNvSpPr txBox="1"/>
          <p:nvPr/>
        </p:nvSpPr>
        <p:spPr>
          <a:xfrm>
            <a:off x="485961" y="5845116"/>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
        <p:nvSpPr>
          <p:cNvPr id="8" name="TextBox 7">
            <a:extLst>
              <a:ext uri="{FF2B5EF4-FFF2-40B4-BE49-F238E27FC236}">
                <a16:creationId xmlns:a16="http://schemas.microsoft.com/office/drawing/2014/main" id="{E890B383-A241-2A43-B113-02E17DB85767}"/>
              </a:ext>
            </a:extLst>
          </p:cNvPr>
          <p:cNvSpPr txBox="1"/>
          <p:nvPr/>
        </p:nvSpPr>
        <p:spPr>
          <a:xfrm>
            <a:off x="6789779" y="5845116"/>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organizations</a:t>
            </a:r>
          </a:p>
        </p:txBody>
      </p:sp>
    </p:spTree>
    <p:extLst>
      <p:ext uri="{BB962C8B-B14F-4D97-AF65-F5344CB8AC3E}">
        <p14:creationId xmlns:p14="http://schemas.microsoft.com/office/powerpoint/2010/main" val="39674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1B1C-7A0D-7245-88CF-6C676B5EA99A}"/>
              </a:ext>
            </a:extLst>
          </p:cNvPr>
          <p:cNvSpPr>
            <a:spLocks noGrp="1"/>
          </p:cNvSpPr>
          <p:nvPr>
            <p:ph type="title"/>
          </p:nvPr>
        </p:nvSpPr>
        <p:spPr>
          <a:xfrm>
            <a:off x="252045" y="341679"/>
            <a:ext cx="11053263" cy="748567"/>
          </a:xfrm>
        </p:spPr>
        <p:txBody>
          <a:bodyPr>
            <a:normAutofit/>
          </a:bodyPr>
          <a:lstStyle/>
          <a:p>
            <a:r>
              <a:rPr lang="en-US" dirty="0"/>
              <a:t>Role &amp; Function</a:t>
            </a:r>
          </a:p>
        </p:txBody>
      </p:sp>
      <p:cxnSp>
        <p:nvCxnSpPr>
          <p:cNvPr id="6" name="Straight Connector 5">
            <a:extLst>
              <a:ext uri="{FF2B5EF4-FFF2-40B4-BE49-F238E27FC236}">
                <a16:creationId xmlns:a16="http://schemas.microsoft.com/office/drawing/2014/main" id="{1BD4062D-546D-0043-85AC-8C5E24009FF3}"/>
              </a:ext>
            </a:extLst>
          </p:cNvPr>
          <p:cNvCxnSpPr/>
          <p:nvPr/>
        </p:nvCxnSpPr>
        <p:spPr>
          <a:xfrm>
            <a:off x="5949538" y="1258784"/>
            <a:ext cx="0" cy="4999512"/>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3" name="Chart 2">
            <a:extLst>
              <a:ext uri="{FF2B5EF4-FFF2-40B4-BE49-F238E27FC236}">
                <a16:creationId xmlns:a16="http://schemas.microsoft.com/office/drawing/2014/main" id="{A1FFDE67-9B3E-8A4D-8D3E-51934AA5909A}"/>
              </a:ext>
            </a:extLst>
          </p:cNvPr>
          <p:cNvGraphicFramePr/>
          <p:nvPr>
            <p:extLst>
              <p:ext uri="{D42A27DB-BD31-4B8C-83A1-F6EECF244321}">
                <p14:modId xmlns:p14="http://schemas.microsoft.com/office/powerpoint/2010/main" val="4053184373"/>
              </p:ext>
            </p:extLst>
          </p:nvPr>
        </p:nvGraphicFramePr>
        <p:xfrm>
          <a:off x="0" y="1258784"/>
          <a:ext cx="5949538" cy="5119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DE1F9608-733B-D24A-9A16-6AFFA936BD7E}"/>
              </a:ext>
            </a:extLst>
          </p:cNvPr>
          <p:cNvGraphicFramePr/>
          <p:nvPr>
            <p:extLst>
              <p:ext uri="{D42A27DB-BD31-4B8C-83A1-F6EECF244321}">
                <p14:modId xmlns:p14="http://schemas.microsoft.com/office/powerpoint/2010/main" val="3200067559"/>
              </p:ext>
            </p:extLst>
          </p:nvPr>
        </p:nvGraphicFramePr>
        <p:xfrm>
          <a:off x="5949538" y="1258784"/>
          <a:ext cx="6242459" cy="51194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9C0C836-2B91-5D4A-A0EF-E47EF70A0D3B}"/>
              </a:ext>
            </a:extLst>
          </p:cNvPr>
          <p:cNvSpPr txBox="1"/>
          <p:nvPr/>
        </p:nvSpPr>
        <p:spPr>
          <a:xfrm>
            <a:off x="0" y="4298949"/>
            <a:ext cx="1326214" cy="400110"/>
          </a:xfrm>
          <a:prstGeom prst="rect">
            <a:avLst/>
          </a:prstGeom>
          <a:noFill/>
        </p:spPr>
        <p:txBody>
          <a:bodyPr wrap="square" rtlCol="0">
            <a:spAutoFit/>
          </a:bodyPr>
          <a:lstStyle/>
          <a:p>
            <a:pPr algn="ctr"/>
            <a:r>
              <a:rPr lang="en-US" sz="1000" i="1" dirty="0">
                <a:solidFill>
                  <a:schemeClr val="tx1">
                    <a:lumMod val="60000"/>
                    <a:lumOff val="40000"/>
                  </a:schemeClr>
                </a:solidFill>
              </a:rPr>
              <a:t>Percentage of respondents</a:t>
            </a:r>
          </a:p>
        </p:txBody>
      </p:sp>
      <p:sp>
        <p:nvSpPr>
          <p:cNvPr id="8" name="TextBox 7">
            <a:extLst>
              <a:ext uri="{FF2B5EF4-FFF2-40B4-BE49-F238E27FC236}">
                <a16:creationId xmlns:a16="http://schemas.microsoft.com/office/drawing/2014/main" id="{DD246CFA-8E41-C647-B74B-23E0CED2CA62}"/>
              </a:ext>
            </a:extLst>
          </p:cNvPr>
          <p:cNvSpPr txBox="1"/>
          <p:nvPr/>
        </p:nvSpPr>
        <p:spPr>
          <a:xfrm>
            <a:off x="10717877" y="4298949"/>
            <a:ext cx="1326214" cy="400110"/>
          </a:xfrm>
          <a:prstGeom prst="rect">
            <a:avLst/>
          </a:prstGeom>
          <a:noFill/>
        </p:spPr>
        <p:txBody>
          <a:bodyPr wrap="square" rtlCol="0">
            <a:spAutoFit/>
          </a:bodyPr>
          <a:lstStyle/>
          <a:p>
            <a:pPr algn="ctr"/>
            <a:r>
              <a:rPr lang="en-US" sz="1000" i="1" dirty="0">
                <a:solidFill>
                  <a:schemeClr val="tx1">
                    <a:lumMod val="60000"/>
                    <a:lumOff val="40000"/>
                  </a:schemeClr>
                </a:solidFill>
              </a:rPr>
              <a:t>Percentage of respondents</a:t>
            </a:r>
          </a:p>
        </p:txBody>
      </p:sp>
    </p:spTree>
    <p:extLst>
      <p:ext uri="{BB962C8B-B14F-4D97-AF65-F5344CB8AC3E}">
        <p14:creationId xmlns:p14="http://schemas.microsoft.com/office/powerpoint/2010/main" val="209467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1B1C-7A0D-7245-88CF-6C676B5EA99A}"/>
              </a:ext>
            </a:extLst>
          </p:cNvPr>
          <p:cNvSpPr>
            <a:spLocks noGrp="1"/>
          </p:cNvSpPr>
          <p:nvPr>
            <p:ph type="title"/>
          </p:nvPr>
        </p:nvSpPr>
        <p:spPr>
          <a:xfrm>
            <a:off x="252045" y="341679"/>
            <a:ext cx="11053263" cy="748567"/>
          </a:xfrm>
        </p:spPr>
        <p:txBody>
          <a:bodyPr>
            <a:normAutofit/>
          </a:bodyPr>
          <a:lstStyle/>
          <a:p>
            <a:r>
              <a:rPr lang="en-US" dirty="0"/>
              <a:t>Area &amp; Focus</a:t>
            </a:r>
          </a:p>
        </p:txBody>
      </p:sp>
      <p:cxnSp>
        <p:nvCxnSpPr>
          <p:cNvPr id="6" name="Straight Connector 5">
            <a:extLst>
              <a:ext uri="{FF2B5EF4-FFF2-40B4-BE49-F238E27FC236}">
                <a16:creationId xmlns:a16="http://schemas.microsoft.com/office/drawing/2014/main" id="{1BD4062D-546D-0043-85AC-8C5E24009FF3}"/>
              </a:ext>
            </a:extLst>
          </p:cNvPr>
          <p:cNvCxnSpPr/>
          <p:nvPr/>
        </p:nvCxnSpPr>
        <p:spPr>
          <a:xfrm>
            <a:off x="5949538" y="1258784"/>
            <a:ext cx="0" cy="4999512"/>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3" name="Chart 2">
            <a:extLst>
              <a:ext uri="{FF2B5EF4-FFF2-40B4-BE49-F238E27FC236}">
                <a16:creationId xmlns:a16="http://schemas.microsoft.com/office/drawing/2014/main" id="{35625107-0D0C-B04E-A759-70C7F7B4410E}"/>
              </a:ext>
            </a:extLst>
          </p:cNvPr>
          <p:cNvGraphicFramePr/>
          <p:nvPr>
            <p:extLst>
              <p:ext uri="{D42A27DB-BD31-4B8C-83A1-F6EECF244321}">
                <p14:modId xmlns:p14="http://schemas.microsoft.com/office/powerpoint/2010/main" val="2515432458"/>
              </p:ext>
            </p:extLst>
          </p:nvPr>
        </p:nvGraphicFramePr>
        <p:xfrm>
          <a:off x="269266" y="1097655"/>
          <a:ext cx="5050721" cy="4999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B06B4C3-0633-264B-8563-E44075BBE82E}"/>
              </a:ext>
            </a:extLst>
          </p:cNvPr>
          <p:cNvGraphicFramePr/>
          <p:nvPr>
            <p:extLst>
              <p:ext uri="{D42A27DB-BD31-4B8C-83A1-F6EECF244321}">
                <p14:modId xmlns:p14="http://schemas.microsoft.com/office/powerpoint/2010/main" val="267932269"/>
              </p:ext>
            </p:extLst>
          </p:nvPr>
        </p:nvGraphicFramePr>
        <p:xfrm>
          <a:off x="6569362" y="1090247"/>
          <a:ext cx="5050721" cy="49218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278B0C7-B4B4-924B-B7CA-C98C1BEED4C8}"/>
              </a:ext>
            </a:extLst>
          </p:cNvPr>
          <p:cNvSpPr txBox="1"/>
          <p:nvPr/>
        </p:nvSpPr>
        <p:spPr>
          <a:xfrm>
            <a:off x="1489529" y="6012075"/>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respondents</a:t>
            </a:r>
          </a:p>
        </p:txBody>
      </p:sp>
      <p:sp>
        <p:nvSpPr>
          <p:cNvPr id="8" name="TextBox 7">
            <a:extLst>
              <a:ext uri="{FF2B5EF4-FFF2-40B4-BE49-F238E27FC236}">
                <a16:creationId xmlns:a16="http://schemas.microsoft.com/office/drawing/2014/main" id="{E290445F-9AB0-3748-A0BB-738A12CC5155}"/>
              </a:ext>
            </a:extLst>
          </p:cNvPr>
          <p:cNvSpPr txBox="1"/>
          <p:nvPr/>
        </p:nvSpPr>
        <p:spPr>
          <a:xfrm>
            <a:off x="7698754" y="6012074"/>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respondents</a:t>
            </a:r>
          </a:p>
        </p:txBody>
      </p:sp>
    </p:spTree>
    <p:extLst>
      <p:ext uri="{BB962C8B-B14F-4D97-AF65-F5344CB8AC3E}">
        <p14:creationId xmlns:p14="http://schemas.microsoft.com/office/powerpoint/2010/main" val="2938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B87AB7-F9AF-BE46-B727-ACC784058312}"/>
              </a:ext>
            </a:extLst>
          </p:cNvPr>
          <p:cNvSpPr txBox="1"/>
          <p:nvPr/>
        </p:nvSpPr>
        <p:spPr>
          <a:xfrm>
            <a:off x="502725" y="420330"/>
            <a:ext cx="6717476" cy="923330"/>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ABOUT HDI</a:t>
            </a:r>
          </a:p>
        </p:txBody>
      </p:sp>
      <p:sp>
        <p:nvSpPr>
          <p:cNvPr id="4" name="TextBox 3">
            <a:extLst>
              <a:ext uri="{FF2B5EF4-FFF2-40B4-BE49-F238E27FC236}">
                <a16:creationId xmlns:a16="http://schemas.microsoft.com/office/drawing/2014/main" id="{23A6C487-2F62-E040-8986-868021ACF8E3}"/>
              </a:ext>
            </a:extLst>
          </p:cNvPr>
          <p:cNvSpPr txBox="1"/>
          <p:nvPr/>
        </p:nvSpPr>
        <p:spPr>
          <a:xfrm>
            <a:off x="502725" y="1507199"/>
            <a:ext cx="4500748" cy="4185761"/>
          </a:xfrm>
          <a:prstGeom prst="rect">
            <a:avLst/>
          </a:prstGeom>
          <a:noFill/>
        </p:spPr>
        <p:txBody>
          <a:bodyPr wrap="square" rtlCol="0">
            <a:spAutoFit/>
          </a:bodyPr>
          <a:lstStyle/>
          <a:p>
            <a:r>
              <a:rPr lang="en-US" sz="1400" dirty="0">
                <a:solidFill>
                  <a:schemeClr val="bg1"/>
                </a:solidFill>
                <a:latin typeface="Avenir Next" panose="020B0503020202020204" pitchFamily="34" charset="0"/>
              </a:rPr>
              <a:t>For over 30 years, HDI has partnered with thousands of organizations to improve their customer service and service management performance by educating their people, elevating their processes, and empowering their strategy. From C-level professionals to directors, managers, and frontline staff, HDI is the definitive source of industry information, leadership, and performance planning. Through events, certification and training, consulting, community, and industry resources, HDI aims to transform service and support organizations and reimagine their approach to delivering exceptional service and value. Learn more at </a:t>
            </a:r>
            <a:r>
              <a:rPr lang="en-US" sz="1400" dirty="0">
                <a:solidFill>
                  <a:schemeClr val="bg1"/>
                </a:solidFill>
                <a:latin typeface="Avenir Next" panose="020B0503020202020204" pitchFamily="34" charset="0"/>
                <a:hlinkClick r:id="rId2">
                  <a:extLst>
                    <a:ext uri="{A12FA001-AC4F-418D-AE19-62706E023703}">
                      <ahyp:hlinkClr xmlns:ahyp="http://schemas.microsoft.com/office/drawing/2018/hyperlinkcolor" val="tx"/>
                    </a:ext>
                  </a:extLst>
                </a:hlinkClick>
              </a:rPr>
              <a:t>ThinkHDI.com</a:t>
            </a:r>
            <a:r>
              <a:rPr lang="en-US" sz="1400" dirty="0">
                <a:solidFill>
                  <a:schemeClr val="bg1"/>
                </a:solidFill>
                <a:latin typeface="Avenir Next" panose="020B0503020202020204" pitchFamily="34" charset="0"/>
              </a:rPr>
              <a:t>. </a:t>
            </a:r>
            <a:br>
              <a:rPr lang="en-US" sz="1400" dirty="0">
                <a:solidFill>
                  <a:schemeClr val="bg1"/>
                </a:solidFill>
                <a:latin typeface="Avenir Next" panose="020B0503020202020204" pitchFamily="34" charset="0"/>
              </a:rPr>
            </a:br>
            <a:br>
              <a:rPr lang="en-US" sz="1400" dirty="0">
                <a:solidFill>
                  <a:schemeClr val="bg1"/>
                </a:solidFill>
                <a:latin typeface="Avenir Next" panose="020B0503020202020204" pitchFamily="34" charset="0"/>
              </a:rPr>
            </a:br>
            <a:r>
              <a:rPr lang="en-US" sz="1400" dirty="0">
                <a:solidFill>
                  <a:schemeClr val="bg1"/>
                </a:solidFill>
                <a:latin typeface="Avenir Next" panose="020B0503020202020204" pitchFamily="34" charset="0"/>
              </a:rPr>
              <a:t>HDI is a part of Informa Tech, a division of Informa PLC, a leading B2B information services group and the largest B2B events organizer in the world. To learn more and for the latest news and information,</a:t>
            </a:r>
          </a:p>
          <a:p>
            <a:r>
              <a:rPr lang="en-US" sz="1400" dirty="0">
                <a:solidFill>
                  <a:schemeClr val="bg1"/>
                </a:solidFill>
                <a:latin typeface="Avenir Next" panose="020B0503020202020204" pitchFamily="34" charset="0"/>
              </a:rPr>
              <a:t>visit </a:t>
            </a:r>
            <a:r>
              <a:rPr lang="en-US" sz="1400" dirty="0" err="1">
                <a:solidFill>
                  <a:schemeClr val="bg1"/>
                </a:solidFill>
                <a:latin typeface="Avenir Next" panose="020B0503020202020204" pitchFamily="34" charset="0"/>
                <a:hlinkClick r:id="rId3">
                  <a:extLst>
                    <a:ext uri="{A12FA001-AC4F-418D-AE19-62706E023703}">
                      <ahyp:hlinkClr xmlns:ahyp="http://schemas.microsoft.com/office/drawing/2018/hyperlinkcolor" val="tx"/>
                    </a:ext>
                  </a:extLst>
                </a:hlinkClick>
              </a:rPr>
              <a:t>tech.informa.com</a:t>
            </a:r>
            <a:r>
              <a:rPr lang="en-US" sz="1400" dirty="0">
                <a:solidFill>
                  <a:schemeClr val="bg1"/>
                </a:solidFill>
                <a:latin typeface="Avenir Next" panose="020B0503020202020204" pitchFamily="34" charset="0"/>
              </a:rPr>
              <a:t>. </a:t>
            </a:r>
          </a:p>
        </p:txBody>
      </p:sp>
      <p:sp>
        <p:nvSpPr>
          <p:cNvPr id="5" name="TextBox 4">
            <a:extLst>
              <a:ext uri="{FF2B5EF4-FFF2-40B4-BE49-F238E27FC236}">
                <a16:creationId xmlns:a16="http://schemas.microsoft.com/office/drawing/2014/main" id="{81F512AE-E594-5844-8CAC-759D39218856}"/>
              </a:ext>
            </a:extLst>
          </p:cNvPr>
          <p:cNvSpPr txBox="1"/>
          <p:nvPr/>
        </p:nvSpPr>
        <p:spPr>
          <a:xfrm>
            <a:off x="514597" y="5744283"/>
            <a:ext cx="11162805" cy="784830"/>
          </a:xfrm>
          <a:prstGeom prst="rect">
            <a:avLst/>
          </a:prstGeom>
          <a:noFill/>
        </p:spPr>
        <p:txBody>
          <a:bodyPr wrap="square" rtlCol="0">
            <a:spAutoFit/>
          </a:bodyPr>
          <a:lstStyle/>
          <a:p>
            <a:r>
              <a:rPr lang="en-US" sz="1050" dirty="0">
                <a:solidFill>
                  <a:schemeClr val="bg1"/>
                </a:solidFill>
                <a:latin typeface="Avenir Next" panose="020B0503020202020204" pitchFamily="34" charset="0"/>
              </a:rPr>
              <a:t>Copyright © 2021 HDI. All rights reserved.</a:t>
            </a:r>
          </a:p>
          <a:p>
            <a:endParaRPr lang="en-US" sz="1200" dirty="0">
              <a:solidFill>
                <a:schemeClr val="bg1"/>
              </a:solidFill>
              <a:latin typeface="Avenir Next" panose="020B0503020202020204" pitchFamily="34" charset="0"/>
            </a:endParaRPr>
          </a:p>
          <a:p>
            <a:r>
              <a:rPr lang="en-US" sz="1050" i="1" dirty="0">
                <a:solidFill>
                  <a:schemeClr val="tx1">
                    <a:lumMod val="60000"/>
                    <a:lumOff val="40000"/>
                  </a:schemeClr>
                </a:solidFill>
                <a:latin typeface="Avenir Next" panose="020B0503020202020204" pitchFamily="34" charset="0"/>
              </a:rPr>
              <a:t>HDI is a part of Informa Tech. KCS</a:t>
            </a:r>
            <a:r>
              <a:rPr lang="en-US" sz="1050" i="1" baseline="30000" dirty="0">
                <a:solidFill>
                  <a:schemeClr val="tx1">
                    <a:lumMod val="60000"/>
                    <a:lumOff val="40000"/>
                  </a:schemeClr>
                </a:solidFill>
                <a:latin typeface="Avenir Next" panose="020B0503020202020204" pitchFamily="34" charset="0"/>
              </a:rPr>
              <a:t>SM</a:t>
            </a:r>
            <a:r>
              <a:rPr lang="en-US" sz="1050" i="1" dirty="0">
                <a:solidFill>
                  <a:schemeClr val="tx1">
                    <a:lumMod val="60000"/>
                    <a:lumOff val="40000"/>
                  </a:schemeClr>
                </a:solidFill>
                <a:latin typeface="Avenir Next" panose="020B0503020202020204" pitchFamily="34" charset="0"/>
              </a:rPr>
              <a:t> is a registered service mark of the Consortium for Service Innovation. ITIL® is a registered trademark of AXELOS Limited. All other trademarks, service marks, and product or trade names are property of their respective owners.</a:t>
            </a:r>
          </a:p>
        </p:txBody>
      </p:sp>
    </p:spTree>
    <p:extLst>
      <p:ext uri="{BB962C8B-B14F-4D97-AF65-F5344CB8AC3E}">
        <p14:creationId xmlns:p14="http://schemas.microsoft.com/office/powerpoint/2010/main" val="366989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4EAB6-7B0B-634A-AF0B-13000D59069D}"/>
              </a:ext>
            </a:extLst>
          </p:cNvPr>
          <p:cNvSpPr/>
          <p:nvPr/>
        </p:nvSpPr>
        <p:spPr>
          <a:xfrm>
            <a:off x="-1" y="213756"/>
            <a:ext cx="8122723" cy="612766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E0C9D4-5EF3-064C-962D-922D8628D55A}"/>
              </a:ext>
            </a:extLst>
          </p:cNvPr>
          <p:cNvSpPr txBox="1"/>
          <p:nvPr/>
        </p:nvSpPr>
        <p:spPr>
          <a:xfrm>
            <a:off x="252797" y="476013"/>
            <a:ext cx="3099460" cy="461665"/>
          </a:xfrm>
          <a:prstGeom prst="rect">
            <a:avLst/>
          </a:prstGeom>
          <a:noFill/>
        </p:spPr>
        <p:txBody>
          <a:bodyPr wrap="square" rtlCol="0">
            <a:spAutoFit/>
          </a:bodyPr>
          <a:lstStyle/>
          <a:p>
            <a:r>
              <a:rPr lang="en-US" sz="2400" b="1" dirty="0">
                <a:solidFill>
                  <a:schemeClr val="bg1"/>
                </a:solidFill>
                <a:latin typeface="Avenir Next" panose="020B0503020202020204" pitchFamily="34" charset="0"/>
              </a:rPr>
              <a:t>KEY FINDINGS</a:t>
            </a:r>
          </a:p>
        </p:txBody>
      </p:sp>
      <p:sp>
        <p:nvSpPr>
          <p:cNvPr id="7" name="TextBox 6">
            <a:extLst>
              <a:ext uri="{FF2B5EF4-FFF2-40B4-BE49-F238E27FC236}">
                <a16:creationId xmlns:a16="http://schemas.microsoft.com/office/drawing/2014/main" id="{A2677A21-D3BC-EE4B-AAF7-AB68D9890F8E}"/>
              </a:ext>
            </a:extLst>
          </p:cNvPr>
          <p:cNvSpPr txBox="1"/>
          <p:nvPr/>
        </p:nvSpPr>
        <p:spPr>
          <a:xfrm>
            <a:off x="252797" y="1025970"/>
            <a:ext cx="7685858" cy="4567469"/>
          </a:xfrm>
          <a:prstGeom prst="rect">
            <a:avLst/>
          </a:prstGeom>
          <a:noFill/>
        </p:spPr>
        <p:txBody>
          <a:bodyPr wrap="square" rtlCol="0">
            <a:spAutoFit/>
          </a:bodyPr>
          <a:lstStyle/>
          <a:p>
            <a:pPr marL="285750" lvl="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For the purposes of this study, we solicited feedback on three roles within service management: ITSM Process Owner/Manager, ITSM Service Delivery Manager, and Business Relationship Manager.  Eighty-five percent of respondents’ organizations staff at least one of these roles.</a:t>
            </a:r>
          </a:p>
          <a:p>
            <a:pPr marL="285750" lvl="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Two-thirds of service management specialists have tenure of five years or more in their roles.</a:t>
            </a:r>
          </a:p>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Filling dedicated service management roles can be challenging. Less than one-quarter of respondents report having no difficulty at all filling roles, but two out of five respondents struggle. </a:t>
            </a:r>
          </a:p>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Salaries for service management roles lag behind salaries for general technical support roles, based on comparison against salaries reported in Robert Half’s 2021 Technology Salary Guide (US only). ITSM Process Owners/Managers average $111,790 a year; ITSM Service Delivery Managers, $91,777; and Business Relationship Managers, $99,444.</a:t>
            </a:r>
          </a:p>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The value of service management is linked to an increase in customer satisfaction (52%), an increase in successful changes (45%), and a decrease in incident volume (40%). For 7% of respondents’ organizations, the value of service management is taken for granted – it’s simply the price of doing business.</a:t>
            </a:r>
          </a:p>
        </p:txBody>
      </p:sp>
    </p:spTree>
    <p:extLst>
      <p:ext uri="{BB962C8B-B14F-4D97-AF65-F5344CB8AC3E}">
        <p14:creationId xmlns:p14="http://schemas.microsoft.com/office/powerpoint/2010/main" val="27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4EAB6-7B0B-634A-AF0B-13000D59069D}"/>
              </a:ext>
            </a:extLst>
          </p:cNvPr>
          <p:cNvSpPr/>
          <p:nvPr/>
        </p:nvSpPr>
        <p:spPr>
          <a:xfrm>
            <a:off x="-1" y="213756"/>
            <a:ext cx="8122723" cy="612766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E0C9D4-5EF3-064C-962D-922D8628D55A}"/>
              </a:ext>
            </a:extLst>
          </p:cNvPr>
          <p:cNvSpPr txBox="1"/>
          <p:nvPr/>
        </p:nvSpPr>
        <p:spPr>
          <a:xfrm>
            <a:off x="252796" y="476013"/>
            <a:ext cx="3612621" cy="461665"/>
          </a:xfrm>
          <a:prstGeom prst="rect">
            <a:avLst/>
          </a:prstGeom>
          <a:noFill/>
        </p:spPr>
        <p:txBody>
          <a:bodyPr wrap="square" rtlCol="0">
            <a:spAutoFit/>
          </a:bodyPr>
          <a:lstStyle/>
          <a:p>
            <a:r>
              <a:rPr lang="en-US" sz="2400" b="1" dirty="0">
                <a:solidFill>
                  <a:schemeClr val="bg1"/>
                </a:solidFill>
                <a:latin typeface="Avenir Next" panose="020B0503020202020204" pitchFamily="34" charset="0"/>
              </a:rPr>
              <a:t>KEY FINDINGS (cont’d)</a:t>
            </a:r>
          </a:p>
        </p:txBody>
      </p:sp>
      <p:sp>
        <p:nvSpPr>
          <p:cNvPr id="7" name="TextBox 6">
            <a:extLst>
              <a:ext uri="{FF2B5EF4-FFF2-40B4-BE49-F238E27FC236}">
                <a16:creationId xmlns:a16="http://schemas.microsoft.com/office/drawing/2014/main" id="{A2677A21-D3BC-EE4B-AAF7-AB68D9890F8E}"/>
              </a:ext>
            </a:extLst>
          </p:cNvPr>
          <p:cNvSpPr txBox="1"/>
          <p:nvPr/>
        </p:nvSpPr>
        <p:spPr>
          <a:xfrm>
            <a:off x="252797" y="1025970"/>
            <a:ext cx="7481455" cy="4981685"/>
          </a:xfrm>
          <a:prstGeom prst="rect">
            <a:avLst/>
          </a:prstGeom>
          <a:noFill/>
        </p:spPr>
        <p:txBody>
          <a:bodyPr wrap="square" rtlCol="0">
            <a:spAutoFit/>
          </a:bodyPr>
          <a:lstStyle/>
          <a:p>
            <a:pPr marL="285750" lvl="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Eight out of ten respondents’ organizations are currently using a service management solution, though nearly a quarter are in the process of replacing their existing solutions. Those who are replacing their current solutions are doing so with an eye toward improving the user/customer experience (40%), accommodating changes to their service delivery model (33%) or business model (30%), or upgrading an end-of-lifecycle solution (33%). </a:t>
            </a:r>
          </a:p>
          <a:p>
            <a:pPr marL="285750" lvl="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Fifty-five percent of respondents’ organizations are using SaaS solutions; 42% are running on-premises solutions. Just over one-third are operating PaaS in the cloud, and 17% are hosting a licensed solution in their organization’s cloud.</a:t>
            </a:r>
          </a:p>
          <a:p>
            <a:pPr marL="285750" lvl="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These days, many service management solutions are capable of being applied to non-IT business areas, such as HR, finance, facilities, etc. This is the case for most respondents to this study; 88% report that their organizations’ solutions can be used in non-IT areas, and 61% report that their organizations are using their solutions in this way (with a further 32% planning to do so). Just 6% have no plans to leverage this capability.</a:t>
            </a:r>
          </a:p>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Fifty-two percent of respondents report that their organizations are using the principles and practices of ITSM outside of the IT department; 91% of respondents report that their organizations have a defined strategy or approach for using ITSM practices/capabilities outside of the IT department.</a:t>
            </a:r>
          </a:p>
        </p:txBody>
      </p:sp>
    </p:spTree>
    <p:extLst>
      <p:ext uri="{BB962C8B-B14F-4D97-AF65-F5344CB8AC3E}">
        <p14:creationId xmlns:p14="http://schemas.microsoft.com/office/powerpoint/2010/main" val="33413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4EAB6-7B0B-634A-AF0B-13000D59069D}"/>
              </a:ext>
            </a:extLst>
          </p:cNvPr>
          <p:cNvSpPr/>
          <p:nvPr/>
        </p:nvSpPr>
        <p:spPr>
          <a:xfrm>
            <a:off x="-1" y="213756"/>
            <a:ext cx="8122723" cy="612766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E0C9D4-5EF3-064C-962D-922D8628D55A}"/>
              </a:ext>
            </a:extLst>
          </p:cNvPr>
          <p:cNvSpPr txBox="1"/>
          <p:nvPr/>
        </p:nvSpPr>
        <p:spPr>
          <a:xfrm>
            <a:off x="252796" y="476013"/>
            <a:ext cx="3612621" cy="461665"/>
          </a:xfrm>
          <a:prstGeom prst="rect">
            <a:avLst/>
          </a:prstGeom>
          <a:noFill/>
        </p:spPr>
        <p:txBody>
          <a:bodyPr wrap="square" rtlCol="0">
            <a:spAutoFit/>
          </a:bodyPr>
          <a:lstStyle/>
          <a:p>
            <a:r>
              <a:rPr lang="en-US" sz="2400" b="1" dirty="0">
                <a:solidFill>
                  <a:schemeClr val="bg1"/>
                </a:solidFill>
                <a:latin typeface="Avenir Next" panose="020B0503020202020204" pitchFamily="34" charset="0"/>
              </a:rPr>
              <a:t>KEY FINDINGS (cont’d)</a:t>
            </a:r>
          </a:p>
        </p:txBody>
      </p:sp>
      <p:sp>
        <p:nvSpPr>
          <p:cNvPr id="7" name="TextBox 6">
            <a:extLst>
              <a:ext uri="{FF2B5EF4-FFF2-40B4-BE49-F238E27FC236}">
                <a16:creationId xmlns:a16="http://schemas.microsoft.com/office/drawing/2014/main" id="{A2677A21-D3BC-EE4B-AAF7-AB68D9890F8E}"/>
              </a:ext>
            </a:extLst>
          </p:cNvPr>
          <p:cNvSpPr txBox="1"/>
          <p:nvPr/>
        </p:nvSpPr>
        <p:spPr>
          <a:xfrm>
            <a:off x="252797" y="1025970"/>
            <a:ext cx="7481455" cy="4981685"/>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As a business strategy, the expansion of ITSM practices and capabilities beyond the IT department goes by many names: IT service management (63%),  enterprise service management (40%), digital transformation (39%), service management (39%), and/or digital workflow enablement (17%). For the purposes of this report, we refer to this strategy as </a:t>
            </a:r>
            <a:r>
              <a:rPr lang="en-US" sz="1400" i="1" dirty="0">
                <a:solidFill>
                  <a:schemeClr val="bg1"/>
                </a:solidFill>
                <a:latin typeface="Avenir Next" panose="020B0503020202020204" pitchFamily="34" charset="0"/>
              </a:rPr>
              <a:t>enterprise service management (ESM).</a:t>
            </a:r>
            <a:endParaRPr lang="en-US" sz="1400" dirty="0">
              <a:solidFill>
                <a:schemeClr val="bg1"/>
              </a:solidFill>
              <a:latin typeface="Avenir Next" panose="020B0503020202020204" pitchFamily="34" charset="0"/>
            </a:endParaRPr>
          </a:p>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By and large, ESM is being championed by leaders at the top of the organizational chart. CTOs (56%) and CIOs (48%) are leading the charge, followed distantly by service desk managers (29%) and even more distantly by dedicated practice/process managers (9%). </a:t>
            </a:r>
          </a:p>
          <a:p>
            <a:pPr marL="28575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Seventy percent of respondents report that ESM has required IT to expand its scope of services/support, and in 52% of respondents’ organizations, IT is required to support the tools other business areas uses for service management. For 38%, this additional responsibility has come with additional funding, while for 29% of respondents it’s also come with more visibility for IT and a recognition of the value IT provides to the business.</a:t>
            </a:r>
          </a:p>
          <a:p>
            <a:pPr marL="285750" lvl="0" indent="-285750">
              <a:lnSpc>
                <a:spcPct val="114000"/>
              </a:lnSpc>
              <a:spcAft>
                <a:spcPts val="600"/>
              </a:spcAft>
              <a:buFont typeface="Arial" panose="020B0604020202020204" pitchFamily="34" charset="0"/>
              <a:buChar char="•"/>
            </a:pPr>
            <a:r>
              <a:rPr lang="en-US" sz="1400" dirty="0">
                <a:solidFill>
                  <a:schemeClr val="bg1"/>
                </a:solidFill>
                <a:latin typeface="Avenir Next" panose="020B0503020202020204" pitchFamily="34" charset="0"/>
              </a:rPr>
              <a:t>Nearly all survey respondents (98%) include employees in the process of determining how service management practices/capabilities will be applied in the areas they work in; 68% involve employees in developing the plan and program, and 57% solicit feedback from employees before, during, and after the expansion. </a:t>
            </a:r>
          </a:p>
        </p:txBody>
      </p:sp>
    </p:spTree>
    <p:extLst>
      <p:ext uri="{BB962C8B-B14F-4D97-AF65-F5344CB8AC3E}">
        <p14:creationId xmlns:p14="http://schemas.microsoft.com/office/powerpoint/2010/main" val="152712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ED169-BCF5-3D42-8E15-A3198D15C099}"/>
              </a:ext>
            </a:extLst>
          </p:cNvPr>
          <p:cNvSpPr txBox="1"/>
          <p:nvPr/>
        </p:nvSpPr>
        <p:spPr>
          <a:xfrm>
            <a:off x="530431" y="2504337"/>
            <a:ext cx="11661569" cy="1754326"/>
          </a:xfrm>
          <a:prstGeom prst="rect">
            <a:avLst/>
          </a:prstGeom>
          <a:noFill/>
        </p:spPr>
        <p:txBody>
          <a:bodyPr wrap="square" rtlCol="0">
            <a:spAutoFit/>
          </a:bodyPr>
          <a:lstStyle/>
          <a:p>
            <a:r>
              <a:rPr lang="en-US" sz="5400" b="1" dirty="0">
                <a:solidFill>
                  <a:schemeClr val="bg1"/>
                </a:solidFill>
                <a:latin typeface="Avenir Next" panose="020B0503020202020204" pitchFamily="34" charset="0"/>
              </a:rPr>
              <a:t>STAFFING, SKILLS &amp;</a:t>
            </a:r>
            <a:br>
              <a:rPr lang="en-US" sz="5400" b="1" dirty="0">
                <a:solidFill>
                  <a:schemeClr val="bg1"/>
                </a:solidFill>
                <a:latin typeface="Avenir Next" panose="020B0503020202020204" pitchFamily="34" charset="0"/>
              </a:rPr>
            </a:br>
            <a:r>
              <a:rPr lang="en-US" sz="5400" b="1" dirty="0">
                <a:solidFill>
                  <a:schemeClr val="bg1"/>
                </a:solidFill>
                <a:latin typeface="Avenir Next" panose="020B0503020202020204" pitchFamily="34" charset="0"/>
              </a:rPr>
              <a:t>SALARIES</a:t>
            </a:r>
          </a:p>
        </p:txBody>
      </p:sp>
    </p:spTree>
    <p:extLst>
      <p:ext uri="{BB962C8B-B14F-4D97-AF65-F5344CB8AC3E}">
        <p14:creationId xmlns:p14="http://schemas.microsoft.com/office/powerpoint/2010/main" val="237496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3F964-C9A1-A44D-93F0-BB2D1CF77591}"/>
              </a:ext>
            </a:extLst>
          </p:cNvPr>
          <p:cNvSpPr/>
          <p:nvPr/>
        </p:nvSpPr>
        <p:spPr>
          <a:xfrm>
            <a:off x="1" y="1233958"/>
            <a:ext cx="4057402"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DAC8084-CBAE-5D4B-ACDA-CBD11C5121C2}"/>
              </a:ext>
            </a:extLst>
          </p:cNvPr>
          <p:cNvSpPr txBox="1">
            <a:spLocks/>
          </p:cNvSpPr>
          <p:nvPr/>
        </p:nvSpPr>
        <p:spPr>
          <a:xfrm>
            <a:off x="252046" y="341679"/>
            <a:ext cx="10515600" cy="74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Avenir Next" panose="020B0503020202020204" pitchFamily="34" charset="0"/>
              </a:rPr>
              <a:t>Service Management Roles</a:t>
            </a:r>
          </a:p>
        </p:txBody>
      </p:sp>
      <p:sp>
        <p:nvSpPr>
          <p:cNvPr id="4" name="TextBox 3">
            <a:extLst>
              <a:ext uri="{FF2B5EF4-FFF2-40B4-BE49-F238E27FC236}">
                <a16:creationId xmlns:a16="http://schemas.microsoft.com/office/drawing/2014/main" id="{6A028BA3-BB67-894C-8599-82105F4662F4}"/>
              </a:ext>
            </a:extLst>
          </p:cNvPr>
          <p:cNvSpPr txBox="1"/>
          <p:nvPr/>
        </p:nvSpPr>
        <p:spPr>
          <a:xfrm>
            <a:off x="252046" y="1483967"/>
            <a:ext cx="3710354" cy="2923877"/>
          </a:xfrm>
          <a:prstGeom prst="rect">
            <a:avLst/>
          </a:prstGeom>
          <a:noFill/>
        </p:spPr>
        <p:txBody>
          <a:bodyPr wrap="square" rtlCol="0">
            <a:spAutoFit/>
          </a:bodyPr>
          <a:lstStyle/>
          <a:p>
            <a:r>
              <a:rPr lang="en-US" sz="1600" dirty="0">
                <a:solidFill>
                  <a:schemeClr val="bg1"/>
                </a:solidFill>
                <a:latin typeface="Avenir Next" panose="020B0503020202020204" pitchFamily="34" charset="0"/>
              </a:rPr>
              <a:t>For the purposes of this study, we solicited feedback on three roles within service management (percentage of organizations that </a:t>
            </a:r>
            <a:br>
              <a:rPr lang="en-US" sz="1600" dirty="0">
                <a:solidFill>
                  <a:schemeClr val="bg1"/>
                </a:solidFill>
                <a:latin typeface="Avenir Next" panose="020B0503020202020204" pitchFamily="34" charset="0"/>
              </a:rPr>
            </a:br>
            <a:r>
              <a:rPr lang="en-US" sz="1600" dirty="0">
                <a:solidFill>
                  <a:schemeClr val="bg1"/>
                </a:solidFill>
                <a:latin typeface="Avenir Next" panose="020B0503020202020204" pitchFamily="34" charset="0"/>
              </a:rPr>
              <a:t>staff these roles in parenthesis):</a:t>
            </a:r>
          </a:p>
          <a:p>
            <a:endParaRPr lang="en-US" sz="1600" dirty="0">
              <a:solidFill>
                <a:schemeClr val="bg1"/>
              </a:solidFill>
              <a:latin typeface="Avenir Next" panose="020B0503020202020204" pitchFamily="34" charset="0"/>
            </a:endParaRPr>
          </a:p>
          <a:p>
            <a:pPr marL="285750" indent="-285750">
              <a:spcBef>
                <a:spcPts val="600"/>
              </a:spcBef>
              <a:spcAft>
                <a:spcPts val="600"/>
              </a:spcAft>
              <a:buFont typeface="Arial" panose="020B0604020202020204" pitchFamily="34" charset="0"/>
              <a:buChar char="•"/>
            </a:pPr>
            <a:r>
              <a:rPr lang="en-US" sz="1400" dirty="0">
                <a:solidFill>
                  <a:schemeClr val="bg1"/>
                </a:solidFill>
                <a:latin typeface="Avenir Next" panose="020B0503020202020204" pitchFamily="34" charset="0"/>
              </a:rPr>
              <a:t>ITSM Process Owner/Manager (72%)</a:t>
            </a:r>
          </a:p>
          <a:p>
            <a:pPr marL="285750" indent="-285750">
              <a:spcBef>
                <a:spcPts val="600"/>
              </a:spcBef>
              <a:spcAft>
                <a:spcPts val="600"/>
              </a:spcAft>
              <a:buFont typeface="Arial" panose="020B0604020202020204" pitchFamily="34" charset="0"/>
              <a:buChar char="•"/>
            </a:pPr>
            <a:r>
              <a:rPr lang="en-US" sz="1400" dirty="0">
                <a:solidFill>
                  <a:schemeClr val="bg1"/>
                </a:solidFill>
                <a:latin typeface="Avenir Next" panose="020B0503020202020204" pitchFamily="34" charset="0"/>
              </a:rPr>
              <a:t>ITSM Service Delivery Manager (53%)</a:t>
            </a:r>
          </a:p>
          <a:p>
            <a:pPr marL="285750" indent="-285750">
              <a:spcBef>
                <a:spcPts val="600"/>
              </a:spcBef>
              <a:spcAft>
                <a:spcPts val="600"/>
              </a:spcAft>
              <a:buFont typeface="Arial" panose="020B0604020202020204" pitchFamily="34" charset="0"/>
              <a:buChar char="•"/>
            </a:pPr>
            <a:r>
              <a:rPr lang="en-US" sz="1400" dirty="0">
                <a:solidFill>
                  <a:schemeClr val="bg1"/>
                </a:solidFill>
                <a:latin typeface="Avenir Next" panose="020B0503020202020204" pitchFamily="34" charset="0"/>
              </a:rPr>
              <a:t>Business Relationship Manager (34%)</a:t>
            </a:r>
          </a:p>
          <a:p>
            <a:pPr marL="285750" indent="-285750">
              <a:buFont typeface="Arial" panose="020B0604020202020204" pitchFamily="34" charset="0"/>
              <a:buChar char="•"/>
            </a:pPr>
            <a:endParaRPr lang="en-US" sz="1600" dirty="0">
              <a:solidFill>
                <a:schemeClr val="bg1"/>
              </a:solidFill>
              <a:latin typeface="Avenir Next" panose="020B0503020202020204" pitchFamily="34" charset="0"/>
            </a:endParaRPr>
          </a:p>
        </p:txBody>
      </p:sp>
      <p:sp>
        <p:nvSpPr>
          <p:cNvPr id="5" name="Rectangle 4">
            <a:extLst>
              <a:ext uri="{FF2B5EF4-FFF2-40B4-BE49-F238E27FC236}">
                <a16:creationId xmlns:a16="http://schemas.microsoft.com/office/drawing/2014/main" id="{C5E01B6C-F758-B240-8584-197357C5D6F9}"/>
              </a:ext>
            </a:extLst>
          </p:cNvPr>
          <p:cNvSpPr/>
          <p:nvPr/>
        </p:nvSpPr>
        <p:spPr>
          <a:xfrm>
            <a:off x="4178300" y="1233958"/>
            <a:ext cx="7899400" cy="157274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49B607DB-760E-3248-A736-6E5FF4F29BEF}"/>
              </a:ext>
            </a:extLst>
          </p:cNvPr>
          <p:cNvSpPr/>
          <p:nvPr/>
        </p:nvSpPr>
        <p:spPr>
          <a:xfrm>
            <a:off x="4178300" y="2959756"/>
            <a:ext cx="7899400" cy="157274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0D111EF-C45E-414B-9CEB-9F9C350DE989}"/>
              </a:ext>
            </a:extLst>
          </p:cNvPr>
          <p:cNvSpPr/>
          <p:nvPr/>
        </p:nvSpPr>
        <p:spPr>
          <a:xfrm>
            <a:off x="4178300" y="4685554"/>
            <a:ext cx="7899400" cy="157274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4AC7D7C-9C5C-5E44-A89C-4A3604C1E4A8}"/>
              </a:ext>
            </a:extLst>
          </p:cNvPr>
          <p:cNvSpPr txBox="1"/>
          <p:nvPr/>
        </p:nvSpPr>
        <p:spPr>
          <a:xfrm>
            <a:off x="4305300" y="1286337"/>
            <a:ext cx="7632700" cy="1477328"/>
          </a:xfrm>
          <a:prstGeom prst="rect">
            <a:avLst/>
          </a:prstGeom>
          <a:noFill/>
        </p:spPr>
        <p:txBody>
          <a:bodyPr wrap="square" rtlCol="0">
            <a:spAutoFit/>
          </a:bodyPr>
          <a:lstStyle/>
          <a:p>
            <a:r>
              <a:rPr lang="en-US" dirty="0"/>
              <a:t>An </a:t>
            </a:r>
            <a:r>
              <a:rPr lang="en-US" b="1" dirty="0"/>
              <a:t>ITSM Process Owner/Manager </a:t>
            </a:r>
            <a:r>
              <a:rPr lang="en-US" dirty="0"/>
              <a:t>is a specialist manager and subject matter expert responsible for enforcing compliance, monitoring, measuring, and continually improving one or more process/practice areas. This individual provides guidance to service desk and service management staff who execute day-to-day process and support activities.</a:t>
            </a:r>
          </a:p>
        </p:txBody>
      </p:sp>
      <p:sp>
        <p:nvSpPr>
          <p:cNvPr id="9" name="TextBox 8">
            <a:extLst>
              <a:ext uri="{FF2B5EF4-FFF2-40B4-BE49-F238E27FC236}">
                <a16:creationId xmlns:a16="http://schemas.microsoft.com/office/drawing/2014/main" id="{4DAA7BB1-E9C4-694C-931D-39BC3E699F12}"/>
              </a:ext>
            </a:extLst>
          </p:cNvPr>
          <p:cNvSpPr txBox="1"/>
          <p:nvPr/>
        </p:nvSpPr>
        <p:spPr>
          <a:xfrm>
            <a:off x="4311650" y="3145962"/>
            <a:ext cx="7632700" cy="1200329"/>
          </a:xfrm>
          <a:prstGeom prst="rect">
            <a:avLst/>
          </a:prstGeom>
          <a:noFill/>
        </p:spPr>
        <p:txBody>
          <a:bodyPr wrap="square" rtlCol="0">
            <a:spAutoFit/>
          </a:bodyPr>
          <a:lstStyle/>
          <a:p>
            <a:r>
              <a:rPr lang="en-US" dirty="0"/>
              <a:t>An </a:t>
            </a:r>
            <a:r>
              <a:rPr lang="en-US" b="1" dirty="0"/>
              <a:t>ITSM Service Delivery Manager </a:t>
            </a:r>
            <a:r>
              <a:rPr lang="en-US" dirty="0"/>
              <a:t>is a specialist manager responsible for ensuring service management processes are in place to meet the business’s needs. This role is often stakeholder-facing, and it requires skill at setting and delivering on expectations.</a:t>
            </a:r>
          </a:p>
        </p:txBody>
      </p:sp>
      <p:sp>
        <p:nvSpPr>
          <p:cNvPr id="10" name="TextBox 9">
            <a:extLst>
              <a:ext uri="{FF2B5EF4-FFF2-40B4-BE49-F238E27FC236}">
                <a16:creationId xmlns:a16="http://schemas.microsoft.com/office/drawing/2014/main" id="{74EA861A-BDC8-E346-81AC-03076626E2C1}"/>
              </a:ext>
            </a:extLst>
          </p:cNvPr>
          <p:cNvSpPr txBox="1"/>
          <p:nvPr/>
        </p:nvSpPr>
        <p:spPr>
          <a:xfrm>
            <a:off x="4311650" y="4737172"/>
            <a:ext cx="7632700" cy="1477328"/>
          </a:xfrm>
          <a:prstGeom prst="rect">
            <a:avLst/>
          </a:prstGeom>
          <a:noFill/>
        </p:spPr>
        <p:txBody>
          <a:bodyPr wrap="square" rtlCol="0">
            <a:spAutoFit/>
          </a:bodyPr>
          <a:lstStyle/>
          <a:p>
            <a:r>
              <a:rPr lang="en-US" dirty="0"/>
              <a:t>A </a:t>
            </a:r>
            <a:r>
              <a:rPr lang="en-US" b="1" dirty="0"/>
              <a:t>Business Relationship Manager </a:t>
            </a:r>
            <a:r>
              <a:rPr lang="en-US" dirty="0"/>
              <a:t>is a strategic specialist responsible for seeing the big picture, understanding the business (mission, vision, goals), helping to prioritize projects and initiatives to maximize return on investment, and ensuring that the organization’s IT and service management strategies support the business’s overall strategy.</a:t>
            </a:r>
          </a:p>
        </p:txBody>
      </p:sp>
      <p:pic>
        <p:nvPicPr>
          <p:cNvPr id="12" name="Graphic 11" descr="Users with solid fill">
            <a:extLst>
              <a:ext uri="{FF2B5EF4-FFF2-40B4-BE49-F238E27FC236}">
                <a16:creationId xmlns:a16="http://schemas.microsoft.com/office/drawing/2014/main" id="{03716180-444A-4340-BB35-73929B2268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3297" y="4060095"/>
            <a:ext cx="2154405" cy="2154405"/>
          </a:xfrm>
          <a:prstGeom prst="rect">
            <a:avLst/>
          </a:prstGeom>
        </p:spPr>
      </p:pic>
    </p:spTree>
    <p:extLst>
      <p:ext uri="{BB962C8B-B14F-4D97-AF65-F5344CB8AC3E}">
        <p14:creationId xmlns:p14="http://schemas.microsoft.com/office/powerpoint/2010/main" val="45798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AA4-C908-734B-B841-069B7AE72E49}"/>
              </a:ext>
            </a:extLst>
          </p:cNvPr>
          <p:cNvSpPr>
            <a:spLocks noGrp="1"/>
          </p:cNvSpPr>
          <p:nvPr>
            <p:ph type="title"/>
          </p:nvPr>
        </p:nvSpPr>
        <p:spPr/>
        <p:txBody>
          <a:bodyPr>
            <a:noAutofit/>
          </a:bodyPr>
          <a:lstStyle/>
          <a:p>
            <a:r>
              <a:rPr lang="en-US" dirty="0"/>
              <a:t>Tenure by Role</a:t>
            </a:r>
          </a:p>
        </p:txBody>
      </p:sp>
      <p:sp>
        <p:nvSpPr>
          <p:cNvPr id="5" name="Rectangle 4">
            <a:extLst>
              <a:ext uri="{FF2B5EF4-FFF2-40B4-BE49-F238E27FC236}">
                <a16:creationId xmlns:a16="http://schemas.microsoft.com/office/drawing/2014/main" id="{281DE98A-2A3B-D645-A1D2-6D521BA81200}"/>
              </a:ext>
            </a:extLst>
          </p:cNvPr>
          <p:cNvSpPr/>
          <p:nvPr/>
        </p:nvSpPr>
        <p:spPr>
          <a:xfrm>
            <a:off x="1" y="1233958"/>
            <a:ext cx="4057402" cy="50243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81A97E4F-1673-8C41-86D6-AB84AC624E4F}"/>
              </a:ext>
            </a:extLst>
          </p:cNvPr>
          <p:cNvGraphicFramePr/>
          <p:nvPr>
            <p:extLst>
              <p:ext uri="{D42A27DB-BD31-4B8C-83A1-F6EECF244321}">
                <p14:modId xmlns:p14="http://schemas.microsoft.com/office/powerpoint/2010/main" val="1417486697"/>
              </p:ext>
            </p:extLst>
          </p:nvPr>
        </p:nvGraphicFramePr>
        <p:xfrm>
          <a:off x="5072646" y="1345774"/>
          <a:ext cx="7145867" cy="49125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B2C8CE4-6583-844A-B68D-555D2127790A}"/>
              </a:ext>
            </a:extLst>
          </p:cNvPr>
          <p:cNvSpPr txBox="1"/>
          <p:nvPr/>
        </p:nvSpPr>
        <p:spPr>
          <a:xfrm rot="16200000">
            <a:off x="3143199" y="3275111"/>
            <a:ext cx="3804356" cy="307777"/>
          </a:xfrm>
          <a:prstGeom prst="rect">
            <a:avLst/>
          </a:prstGeom>
          <a:noFill/>
        </p:spPr>
        <p:txBody>
          <a:bodyPr wrap="square" rtlCol="0">
            <a:spAutoFit/>
          </a:bodyPr>
          <a:lstStyle/>
          <a:p>
            <a:pPr algn="ctr"/>
            <a:r>
              <a:rPr lang="en-US" sz="1400" b="1" dirty="0">
                <a:solidFill>
                  <a:schemeClr val="accent4"/>
                </a:solidFill>
              </a:rPr>
              <a:t>Business Relationship Manager</a:t>
            </a:r>
          </a:p>
        </p:txBody>
      </p:sp>
      <p:sp>
        <p:nvSpPr>
          <p:cNvPr id="10" name="TextBox 9">
            <a:extLst>
              <a:ext uri="{FF2B5EF4-FFF2-40B4-BE49-F238E27FC236}">
                <a16:creationId xmlns:a16="http://schemas.microsoft.com/office/drawing/2014/main" id="{48479CC7-F080-974C-9774-B814C5CF190B}"/>
              </a:ext>
            </a:extLst>
          </p:cNvPr>
          <p:cNvSpPr txBox="1"/>
          <p:nvPr/>
        </p:nvSpPr>
        <p:spPr>
          <a:xfrm rot="16200000">
            <a:off x="3724466" y="3275111"/>
            <a:ext cx="3804356" cy="307777"/>
          </a:xfrm>
          <a:prstGeom prst="rect">
            <a:avLst/>
          </a:prstGeom>
          <a:noFill/>
        </p:spPr>
        <p:txBody>
          <a:bodyPr wrap="square" rtlCol="0">
            <a:spAutoFit/>
          </a:bodyPr>
          <a:lstStyle/>
          <a:p>
            <a:pPr algn="ctr"/>
            <a:r>
              <a:rPr lang="en-US" sz="1400" b="1" dirty="0">
                <a:solidFill>
                  <a:schemeClr val="accent3"/>
                </a:solidFill>
              </a:rPr>
              <a:t>ITSM Service Delivery Manager</a:t>
            </a:r>
          </a:p>
        </p:txBody>
      </p:sp>
      <p:sp>
        <p:nvSpPr>
          <p:cNvPr id="11" name="TextBox 10">
            <a:extLst>
              <a:ext uri="{FF2B5EF4-FFF2-40B4-BE49-F238E27FC236}">
                <a16:creationId xmlns:a16="http://schemas.microsoft.com/office/drawing/2014/main" id="{4D7197CC-B76D-6947-98BF-A4E2C04CDD96}"/>
              </a:ext>
            </a:extLst>
          </p:cNvPr>
          <p:cNvSpPr txBox="1"/>
          <p:nvPr/>
        </p:nvSpPr>
        <p:spPr>
          <a:xfrm rot="16200000">
            <a:off x="4221154" y="3232256"/>
            <a:ext cx="3804356" cy="307777"/>
          </a:xfrm>
          <a:prstGeom prst="rect">
            <a:avLst/>
          </a:prstGeom>
          <a:noFill/>
        </p:spPr>
        <p:txBody>
          <a:bodyPr wrap="square" rtlCol="0">
            <a:spAutoFit/>
          </a:bodyPr>
          <a:lstStyle/>
          <a:p>
            <a:pPr algn="ctr"/>
            <a:r>
              <a:rPr lang="en-US" sz="1400" b="1" dirty="0">
                <a:solidFill>
                  <a:schemeClr val="accent2"/>
                </a:solidFill>
              </a:rPr>
              <a:t>ITSM Process Owner/Manager</a:t>
            </a:r>
          </a:p>
        </p:txBody>
      </p:sp>
      <p:sp>
        <p:nvSpPr>
          <p:cNvPr id="12" name="TextBox 11">
            <a:extLst>
              <a:ext uri="{FF2B5EF4-FFF2-40B4-BE49-F238E27FC236}">
                <a16:creationId xmlns:a16="http://schemas.microsoft.com/office/drawing/2014/main" id="{A45FD3AF-840C-C243-917B-DD3B2999C377}"/>
              </a:ext>
            </a:extLst>
          </p:cNvPr>
          <p:cNvSpPr txBox="1"/>
          <p:nvPr/>
        </p:nvSpPr>
        <p:spPr>
          <a:xfrm>
            <a:off x="252046" y="1483967"/>
            <a:ext cx="3710354" cy="3539430"/>
          </a:xfrm>
          <a:prstGeom prst="rect">
            <a:avLst/>
          </a:prstGeom>
          <a:noFill/>
        </p:spPr>
        <p:txBody>
          <a:bodyPr wrap="square" rtlCol="0">
            <a:spAutoFit/>
          </a:bodyPr>
          <a:lstStyle/>
          <a:p>
            <a:r>
              <a:rPr lang="en-US" sz="1600" dirty="0">
                <a:solidFill>
                  <a:schemeClr val="bg1"/>
                </a:solidFill>
                <a:latin typeface="Avenir Next" panose="020B0503020202020204" pitchFamily="34" charset="0"/>
              </a:rPr>
              <a:t>Within the wider technical support community, managers and specialist managers tend to have high tenure; in our 2020 community interest survey, 92% of manager and specialist manager respondents reported average tenures of more than five years. </a:t>
            </a:r>
          </a:p>
          <a:p>
            <a:endParaRPr lang="en-US" sz="1600" dirty="0">
              <a:solidFill>
                <a:schemeClr val="bg1"/>
              </a:solidFill>
              <a:latin typeface="Avenir Next" panose="020B0503020202020204" pitchFamily="34" charset="0"/>
            </a:endParaRPr>
          </a:p>
          <a:p>
            <a:r>
              <a:rPr lang="en-US" sz="1600" dirty="0">
                <a:solidFill>
                  <a:schemeClr val="bg1"/>
                </a:solidFill>
                <a:latin typeface="Avenir Next" panose="020B0503020202020204" pitchFamily="34" charset="0"/>
              </a:rPr>
              <a:t>For specialist roles in service management, one-third have four years of tenure or less. On average, however, these are long-term, high-tenure positions.</a:t>
            </a:r>
          </a:p>
        </p:txBody>
      </p:sp>
      <p:sp>
        <p:nvSpPr>
          <p:cNvPr id="3" name="TextBox 2">
            <a:extLst>
              <a:ext uri="{FF2B5EF4-FFF2-40B4-BE49-F238E27FC236}">
                <a16:creationId xmlns:a16="http://schemas.microsoft.com/office/drawing/2014/main" id="{37E7B46D-4FD3-E54A-8435-AA3804E9D9E5}"/>
              </a:ext>
            </a:extLst>
          </p:cNvPr>
          <p:cNvSpPr txBox="1"/>
          <p:nvPr/>
        </p:nvSpPr>
        <p:spPr>
          <a:xfrm>
            <a:off x="7789026" y="6258296"/>
            <a:ext cx="3341715" cy="246221"/>
          </a:xfrm>
          <a:prstGeom prst="rect">
            <a:avLst/>
          </a:prstGeom>
          <a:noFill/>
        </p:spPr>
        <p:txBody>
          <a:bodyPr wrap="square" rtlCol="0">
            <a:spAutoFit/>
          </a:bodyPr>
          <a:lstStyle/>
          <a:p>
            <a:pPr algn="ctr"/>
            <a:r>
              <a:rPr lang="en-US" sz="1000" i="1" dirty="0">
                <a:solidFill>
                  <a:schemeClr val="tx1">
                    <a:lumMod val="60000"/>
                    <a:lumOff val="40000"/>
                  </a:schemeClr>
                </a:solidFill>
              </a:rPr>
              <a:t>Percentage of respondents</a:t>
            </a:r>
          </a:p>
        </p:txBody>
      </p:sp>
    </p:spTree>
    <p:extLst>
      <p:ext uri="{BB962C8B-B14F-4D97-AF65-F5344CB8AC3E}">
        <p14:creationId xmlns:p14="http://schemas.microsoft.com/office/powerpoint/2010/main" val="395094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HDI">
      <a:dk1>
        <a:srgbClr val="565959"/>
      </a:dk1>
      <a:lt1>
        <a:srgbClr val="FFFFFF"/>
      </a:lt1>
      <a:dk2>
        <a:srgbClr val="4D4D4F"/>
      </a:dk2>
      <a:lt2>
        <a:srgbClr val="E7E6E6"/>
      </a:lt2>
      <a:accent1>
        <a:srgbClr val="0F2F41"/>
      </a:accent1>
      <a:accent2>
        <a:srgbClr val="F15922"/>
      </a:accent2>
      <a:accent3>
        <a:srgbClr val="00A8AC"/>
      </a:accent3>
      <a:accent4>
        <a:srgbClr val="799E30"/>
      </a:accent4>
      <a:accent5>
        <a:srgbClr val="400E40"/>
      </a:accent5>
      <a:accent6>
        <a:srgbClr val="E72424"/>
      </a:accent6>
      <a:hlink>
        <a:srgbClr val="23485F"/>
      </a:hlink>
      <a:folHlink>
        <a:srgbClr val="8C8F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HDI">
      <a:dk1>
        <a:srgbClr val="565959"/>
      </a:dk1>
      <a:lt1>
        <a:srgbClr val="FFFFFF"/>
      </a:lt1>
      <a:dk2>
        <a:srgbClr val="4D4D4F"/>
      </a:dk2>
      <a:lt2>
        <a:srgbClr val="E7E6E6"/>
      </a:lt2>
      <a:accent1>
        <a:srgbClr val="0F2F41"/>
      </a:accent1>
      <a:accent2>
        <a:srgbClr val="F15922"/>
      </a:accent2>
      <a:accent3>
        <a:srgbClr val="00A8AC"/>
      </a:accent3>
      <a:accent4>
        <a:srgbClr val="799E30"/>
      </a:accent4>
      <a:accent5>
        <a:srgbClr val="400E40"/>
      </a:accent5>
      <a:accent6>
        <a:srgbClr val="E72424"/>
      </a:accent6>
      <a:hlink>
        <a:srgbClr val="23485F"/>
      </a:hlink>
      <a:folHlink>
        <a:srgbClr val="8C8F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9EB4569-1787-2E49-BAA3-3413E584350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11166</TotalTime>
  <Words>2939</Words>
  <Application>Microsoft Macintosh PowerPoint</Application>
  <PresentationFormat>Widescreen</PresentationFormat>
  <Paragraphs>261</Paragraphs>
  <Slides>34</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34</vt:i4>
      </vt:variant>
    </vt:vector>
  </HeadingPairs>
  <TitlesOfParts>
    <vt:vector size="46" baseType="lpstr">
      <vt:lpstr>Arial</vt:lpstr>
      <vt:lpstr>Avenir Next</vt:lpstr>
      <vt:lpstr>Calibri</vt:lpstr>
      <vt:lpstr>Calibri Light</vt:lpstr>
      <vt:lpstr>Courier New</vt:lpstr>
      <vt:lpstr>Wingdings</vt:lpstr>
      <vt:lpstr>2_Custom Design</vt:lpstr>
      <vt:lpstr>4_Custom Design</vt:lpstr>
      <vt:lpstr>3_Custom Design</vt:lpstr>
      <vt:lpstr>Custom Design</vt:lpstr>
      <vt:lpstr>1_Custom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Tenure by Role</vt:lpstr>
      <vt:lpstr>Filling Roles</vt:lpstr>
      <vt:lpstr>Skill Profile by Role</vt:lpstr>
      <vt:lpstr>Salary by Role</vt:lpstr>
      <vt:lpstr>PowerPoint Presentation</vt:lpstr>
      <vt:lpstr>Methodologies, Frameworks &amp; Standards</vt:lpstr>
      <vt:lpstr>Service Management Practices (A-P)</vt:lpstr>
      <vt:lpstr>Service Management Practices (R-Z)</vt:lpstr>
      <vt:lpstr>Measuring the Value of Service Management</vt:lpstr>
      <vt:lpstr>PowerPoint Presentation</vt:lpstr>
      <vt:lpstr>Budget and Solution/Framework Alignment</vt:lpstr>
      <vt:lpstr>Service Management Solutions</vt:lpstr>
      <vt:lpstr>Solution Capabilities &amp;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Industries Represented</vt:lpstr>
      <vt:lpstr>Company &amp; Support Organization Size</vt:lpstr>
      <vt:lpstr>Role &amp; Function</vt:lpstr>
      <vt:lpstr>Area &amp; Focus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 Shaughnessy</dc:creator>
  <cp:lastModifiedBy>Selva, Megan</cp:lastModifiedBy>
  <cp:revision>385</cp:revision>
  <dcterms:created xsi:type="dcterms:W3CDTF">2019-03-11T16:36:52Z</dcterms:created>
  <dcterms:modified xsi:type="dcterms:W3CDTF">2021-07-21T15:14:14Z</dcterms:modified>
</cp:coreProperties>
</file>